
<file path=[Content_Types].xml><?xml version="1.0" encoding="utf-8"?>
<Types xmlns="http://schemas.openxmlformats.org/package/2006/content-types">
  <Default Extension="jpeg" ContentType="image/jpeg"/>
  <Default Extension="gif" ContentType="image/gi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300" r:id="rId4"/>
    <p:sldId id="258" r:id="rId5"/>
    <p:sldId id="259" r:id="rId6"/>
    <p:sldId id="260" r:id="rId7"/>
    <p:sldId id="261" r:id="rId8"/>
    <p:sldId id="262" r:id="rId9"/>
    <p:sldId id="263" r:id="rId10"/>
    <p:sldId id="264" r:id="rId11"/>
    <p:sldId id="265" r:id="rId12"/>
    <p:sldId id="283" r:id="rId13"/>
    <p:sldId id="284" r:id="rId14"/>
    <p:sldId id="285" r:id="rId15"/>
    <p:sldId id="295" r:id="rId16"/>
    <p:sldId id="296" r:id="rId17"/>
    <p:sldId id="286" r:id="rId18"/>
    <p:sldId id="308" r:id="rId19"/>
    <p:sldId id="288" r:id="rId20"/>
    <p:sldId id="306" r:id="rId21"/>
    <p:sldId id="289" r:id="rId22"/>
    <p:sldId id="301" r:id="rId23"/>
    <p:sldId id="303" r:id="rId24"/>
    <p:sldId id="304" r:id="rId25"/>
    <p:sldId id="322" r:id="rId26"/>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1BDF378-0F78-4085-AEB2-992DAB34F6F6}">
          <p14:sldIdLst>
            <p14:sldId id="300"/>
            <p14:sldId id="258"/>
            <p14:sldId id="259"/>
            <p14:sldId id="260"/>
            <p14:sldId id="261"/>
            <p14:sldId id="262"/>
            <p14:sldId id="263"/>
            <p14:sldId id="264"/>
            <p14:sldId id="265"/>
            <p14:sldId id="283"/>
            <p14:sldId id="284"/>
            <p14:sldId id="285"/>
            <p14:sldId id="295"/>
            <p14:sldId id="296"/>
            <p14:sldId id="286"/>
            <p14:sldId id="308"/>
            <p14:sldId id="288"/>
            <p14:sldId id="306"/>
            <p14:sldId id="289"/>
            <p14:sldId id="301"/>
            <p14:sldId id="303"/>
            <p14:sldId id="304"/>
            <p14:sldId id="32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6" d="100"/>
          <a:sy n="86" d="100"/>
        </p:scale>
        <p:origin x="51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hasCustomPrompt="1"/>
          </p:nvPr>
        </p:nvSpPr>
        <p:spPr>
          <a:xfrm>
            <a:off x="1524000" y="1122363"/>
            <a:ext cx="9144000" cy="2387600"/>
          </a:xfrm>
        </p:spPr>
        <p:txBody>
          <a:bodyPr anchor="b"/>
          <a:lstStyle>
            <a:lvl1pPr algn="ctr">
              <a:defRPr sz="6000"/>
            </a:lvl1pPr>
          </a:lstStyle>
          <a:p>
            <a:r>
              <a:rPr lang="hu-HU"/>
              <a:t>Mintacím szerkesztése</a:t>
            </a:r>
            <a:endParaRPr lang="hu-HU"/>
          </a:p>
        </p:txBody>
      </p:sp>
      <p:sp>
        <p:nvSpPr>
          <p:cNvPr id="3" name="Alcím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endParaRPr lang="hu-HU"/>
          </a:p>
        </p:txBody>
      </p:sp>
      <p:sp>
        <p:nvSpPr>
          <p:cNvPr id="4" name="Dátum helye 3"/>
          <p:cNvSpPr>
            <a:spLocks noGrp="1"/>
          </p:cNvSpPr>
          <p:nvPr>
            <p:ph type="dt" sz="half" idx="10"/>
          </p:nvPr>
        </p:nvSpPr>
        <p:spPr/>
        <p:txBody>
          <a:bodyPr/>
          <a:lstStyle/>
          <a:p>
            <a:fld id="{84AA4AB7-27EA-4D2D-A5B7-622F78D419CC}" type="datetimeFigureOut">
              <a:rPr lang="hu-HU" smtClean="0"/>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hasCustomPrompt="1"/>
          </p:nvPr>
        </p:nvSpPr>
        <p:spPr/>
        <p:txBody>
          <a:bodyPr/>
          <a:lstStyle/>
          <a:p>
            <a:r>
              <a:rPr lang="hu-HU"/>
              <a:t>Mintacím szerkesztése</a:t>
            </a:r>
            <a:endParaRPr lang="hu-HU"/>
          </a:p>
        </p:txBody>
      </p:sp>
      <p:sp>
        <p:nvSpPr>
          <p:cNvPr id="3" name="Tartalom helye 2"/>
          <p:cNvSpPr>
            <a:spLocks noGrp="1"/>
          </p:cNvSpPr>
          <p:nvPr>
            <p:ph idx="1" hasCustomPrompt="1"/>
          </p:nvPr>
        </p:nvSpPr>
        <p:spPr/>
        <p:txBody>
          <a:body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4" name="Dátum helye 3"/>
          <p:cNvSpPr>
            <a:spLocks noGrp="1"/>
          </p:cNvSpPr>
          <p:nvPr>
            <p:ph type="dt" sz="half" idx="10"/>
          </p:nvPr>
        </p:nvSpPr>
        <p:spPr/>
        <p:txBody>
          <a:bodyPr/>
          <a:lstStyle/>
          <a:p>
            <a:fld id="{84AA4AB7-27EA-4D2D-A5B7-622F78D419CC}" type="datetimeFigureOut">
              <a:rPr lang="hu-HU" smtClean="0"/>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831850" y="1709738"/>
            <a:ext cx="10515600" cy="2852737"/>
          </a:xfrm>
        </p:spPr>
        <p:txBody>
          <a:bodyPr anchor="b"/>
          <a:lstStyle>
            <a:lvl1pPr>
              <a:defRPr sz="6000"/>
            </a:lvl1pPr>
          </a:lstStyle>
          <a:p>
            <a:r>
              <a:rPr lang="hu-HU"/>
              <a:t>Mintacím szerkesztése</a:t>
            </a:r>
            <a:endParaRPr lang="hu-HU"/>
          </a:p>
        </p:txBody>
      </p:sp>
      <p:sp>
        <p:nvSpPr>
          <p:cNvPr id="3" name="Szöveg helye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endParaRPr lang="hu-HU"/>
          </a:p>
        </p:txBody>
      </p:sp>
      <p:sp>
        <p:nvSpPr>
          <p:cNvPr id="4" name="Dátum helye 3"/>
          <p:cNvSpPr>
            <a:spLocks noGrp="1"/>
          </p:cNvSpPr>
          <p:nvPr>
            <p:ph type="dt" sz="half" idx="10"/>
          </p:nvPr>
        </p:nvSpPr>
        <p:spPr/>
        <p:txBody>
          <a:bodyPr/>
          <a:lstStyle/>
          <a:p>
            <a:fld id="{84AA4AB7-27EA-4D2D-A5B7-622F78D419CC}" type="datetimeFigureOut">
              <a:rPr lang="hu-HU" smtClean="0"/>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hasCustomPrompt="1"/>
          </p:nvPr>
        </p:nvSpPr>
        <p:spPr/>
        <p:txBody>
          <a:bodyPr/>
          <a:lstStyle/>
          <a:p>
            <a:r>
              <a:rPr lang="hu-HU"/>
              <a:t>Mintacím szerkesztése</a:t>
            </a:r>
            <a:endParaRPr lang="hu-HU"/>
          </a:p>
        </p:txBody>
      </p:sp>
      <p:sp>
        <p:nvSpPr>
          <p:cNvPr id="3" name="Tartalom helye 2"/>
          <p:cNvSpPr>
            <a:spLocks noGrp="1"/>
          </p:cNvSpPr>
          <p:nvPr>
            <p:ph sz="half" idx="1" hasCustomPrompt="1"/>
          </p:nvPr>
        </p:nvSpPr>
        <p:spPr>
          <a:xfrm>
            <a:off x="838200" y="1825625"/>
            <a:ext cx="5181600" cy="4351338"/>
          </a:xfrm>
        </p:spPr>
        <p:txBody>
          <a:body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4" name="Tartalom helye 3"/>
          <p:cNvSpPr>
            <a:spLocks noGrp="1"/>
          </p:cNvSpPr>
          <p:nvPr>
            <p:ph sz="half" idx="2" hasCustomPrompt="1"/>
          </p:nvPr>
        </p:nvSpPr>
        <p:spPr>
          <a:xfrm>
            <a:off x="6172200" y="1825625"/>
            <a:ext cx="5181600" cy="4351338"/>
          </a:xfrm>
        </p:spPr>
        <p:txBody>
          <a:body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5" name="Dátum helye 4"/>
          <p:cNvSpPr>
            <a:spLocks noGrp="1"/>
          </p:cNvSpPr>
          <p:nvPr>
            <p:ph type="dt" sz="half" idx="10"/>
          </p:nvPr>
        </p:nvSpPr>
        <p:spPr/>
        <p:txBody>
          <a:bodyPr/>
          <a:lstStyle/>
          <a:p>
            <a:fld id="{84AA4AB7-27EA-4D2D-A5B7-622F78D419CC}" type="datetimeFigureOut">
              <a:rPr lang="hu-HU" smtClean="0"/>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839788" y="365125"/>
            <a:ext cx="10515600" cy="1325563"/>
          </a:xfrm>
        </p:spPr>
        <p:txBody>
          <a:bodyPr/>
          <a:lstStyle/>
          <a:p>
            <a:r>
              <a:rPr lang="hu-HU"/>
              <a:t>Mintacím szerkesztése</a:t>
            </a:r>
            <a:endParaRPr lang="hu-HU"/>
          </a:p>
        </p:txBody>
      </p:sp>
      <p:sp>
        <p:nvSpPr>
          <p:cNvPr id="3" name="Szöveg helye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endParaRPr lang="hu-HU"/>
          </a:p>
        </p:txBody>
      </p:sp>
      <p:sp>
        <p:nvSpPr>
          <p:cNvPr id="4" name="Tartalom helye 3"/>
          <p:cNvSpPr>
            <a:spLocks noGrp="1"/>
          </p:cNvSpPr>
          <p:nvPr>
            <p:ph sz="half" idx="2" hasCustomPrompt="1"/>
          </p:nvPr>
        </p:nvSpPr>
        <p:spPr>
          <a:xfrm>
            <a:off x="839788" y="2505075"/>
            <a:ext cx="5157787" cy="3684588"/>
          </a:xfrm>
        </p:spPr>
        <p:txBody>
          <a:body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5" name="Szöveg helye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endParaRPr lang="hu-HU"/>
          </a:p>
        </p:txBody>
      </p:sp>
      <p:sp>
        <p:nvSpPr>
          <p:cNvPr id="6" name="Tartalom helye 5"/>
          <p:cNvSpPr>
            <a:spLocks noGrp="1"/>
          </p:cNvSpPr>
          <p:nvPr>
            <p:ph sz="quarter" idx="4" hasCustomPrompt="1"/>
          </p:nvPr>
        </p:nvSpPr>
        <p:spPr>
          <a:xfrm>
            <a:off x="6172200" y="2505075"/>
            <a:ext cx="5183188" cy="3684588"/>
          </a:xfrm>
        </p:spPr>
        <p:txBody>
          <a:body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7" name="Dátum helye 6"/>
          <p:cNvSpPr>
            <a:spLocks noGrp="1"/>
          </p:cNvSpPr>
          <p:nvPr>
            <p:ph type="dt" sz="half" idx="10"/>
          </p:nvPr>
        </p:nvSpPr>
        <p:spPr/>
        <p:txBody>
          <a:bodyPr/>
          <a:lstStyle/>
          <a:p>
            <a:fld id="{84AA4AB7-27EA-4D2D-A5B7-622F78D419CC}" type="datetimeFigureOut">
              <a:rPr lang="hu-HU" smtClean="0"/>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hasCustomPrompt="1"/>
          </p:nvPr>
        </p:nvSpPr>
        <p:spPr/>
        <p:txBody>
          <a:bodyPr/>
          <a:lstStyle/>
          <a:p>
            <a:r>
              <a:rPr lang="hu-HU"/>
              <a:t>Mintacím szerkesztése</a:t>
            </a:r>
            <a:endParaRPr lang="hu-HU"/>
          </a:p>
        </p:txBody>
      </p:sp>
      <p:sp>
        <p:nvSpPr>
          <p:cNvPr id="3" name="Dátum helye 2"/>
          <p:cNvSpPr>
            <a:spLocks noGrp="1"/>
          </p:cNvSpPr>
          <p:nvPr>
            <p:ph type="dt" sz="half" idx="10"/>
          </p:nvPr>
        </p:nvSpPr>
        <p:spPr/>
        <p:txBody>
          <a:bodyPr/>
          <a:lstStyle/>
          <a:p>
            <a:fld id="{84AA4AB7-27EA-4D2D-A5B7-622F78D419CC}" type="datetimeFigureOut">
              <a:rPr lang="hu-HU" smtClean="0"/>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84AA4AB7-27EA-4D2D-A5B7-622F78D419CC}" type="datetimeFigureOut">
              <a:rPr lang="hu-HU" smtClean="0"/>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839788" y="457200"/>
            <a:ext cx="3932237" cy="1600200"/>
          </a:xfrm>
        </p:spPr>
        <p:txBody>
          <a:bodyPr anchor="b"/>
          <a:lstStyle>
            <a:lvl1pPr>
              <a:defRPr sz="3200"/>
            </a:lvl1pPr>
          </a:lstStyle>
          <a:p>
            <a:r>
              <a:rPr lang="hu-HU"/>
              <a:t>Mintacím szerkesztése</a:t>
            </a:r>
            <a:endParaRPr lang="hu-HU"/>
          </a:p>
        </p:txBody>
      </p:sp>
      <p:sp>
        <p:nvSpPr>
          <p:cNvPr id="3" name="Tartalom helye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4" name="Szöveg helye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endParaRPr lang="hu-HU"/>
          </a:p>
        </p:txBody>
      </p:sp>
      <p:sp>
        <p:nvSpPr>
          <p:cNvPr id="5" name="Dátum helye 4"/>
          <p:cNvSpPr>
            <a:spLocks noGrp="1"/>
          </p:cNvSpPr>
          <p:nvPr>
            <p:ph type="dt" sz="half" idx="10"/>
          </p:nvPr>
        </p:nvSpPr>
        <p:spPr/>
        <p:txBody>
          <a:bodyPr/>
          <a:lstStyle/>
          <a:p>
            <a:fld id="{84AA4AB7-27EA-4D2D-A5B7-622F78D419CC}" type="datetimeFigureOut">
              <a:rPr lang="hu-HU" smtClean="0"/>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839788" y="457200"/>
            <a:ext cx="3932237" cy="1600200"/>
          </a:xfrm>
        </p:spPr>
        <p:txBody>
          <a:bodyPr anchor="b"/>
          <a:lstStyle>
            <a:lvl1pPr>
              <a:defRPr sz="3200"/>
            </a:lvl1pPr>
          </a:lstStyle>
          <a:p>
            <a:r>
              <a:rPr lang="hu-HU"/>
              <a:t>Mintacím szerkesztése</a:t>
            </a:r>
            <a:endParaRPr lang="hu-HU"/>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endParaRPr lang="hu-HU"/>
          </a:p>
        </p:txBody>
      </p:sp>
      <p:sp>
        <p:nvSpPr>
          <p:cNvPr id="5" name="Dátum helye 4"/>
          <p:cNvSpPr>
            <a:spLocks noGrp="1"/>
          </p:cNvSpPr>
          <p:nvPr>
            <p:ph type="dt" sz="half" idx="10"/>
          </p:nvPr>
        </p:nvSpPr>
        <p:spPr/>
        <p:txBody>
          <a:bodyPr/>
          <a:lstStyle/>
          <a:p>
            <a:fld id="{84AA4AB7-27EA-4D2D-A5B7-622F78D419CC}" type="datetimeFigureOut">
              <a:rPr lang="hu-HU" smtClean="0"/>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hasCustomPrompt="1"/>
          </p:nvPr>
        </p:nvSpPr>
        <p:spPr/>
        <p:txBody>
          <a:bodyPr/>
          <a:lstStyle/>
          <a:p>
            <a:r>
              <a:rPr lang="hu-HU"/>
              <a:t>Mintacím szerkesztése</a:t>
            </a:r>
            <a:endParaRPr lang="hu-HU"/>
          </a:p>
        </p:txBody>
      </p:sp>
      <p:sp>
        <p:nvSpPr>
          <p:cNvPr id="3" name="Függőleges szöveg helye 2"/>
          <p:cNvSpPr>
            <a:spLocks noGrp="1"/>
          </p:cNvSpPr>
          <p:nvPr>
            <p:ph type="body" orient="vert" idx="1" hasCustomPrompt="1"/>
          </p:nvPr>
        </p:nvSpPr>
        <p:spPr/>
        <p:txBody>
          <a:bodyPr vert="eaVert"/>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4" name="Dátum helye 3"/>
          <p:cNvSpPr>
            <a:spLocks noGrp="1"/>
          </p:cNvSpPr>
          <p:nvPr>
            <p:ph type="dt" sz="half" idx="10"/>
          </p:nvPr>
        </p:nvSpPr>
        <p:spPr/>
        <p:txBody>
          <a:bodyPr/>
          <a:lstStyle/>
          <a:p>
            <a:fld id="{84AA4AB7-27EA-4D2D-A5B7-622F78D419CC}" type="datetimeFigureOut">
              <a:rPr lang="hu-HU" smtClean="0"/>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hasCustomPrompt="1"/>
          </p:nvPr>
        </p:nvSpPr>
        <p:spPr>
          <a:xfrm>
            <a:off x="8724900" y="365125"/>
            <a:ext cx="2628900" cy="5811838"/>
          </a:xfrm>
        </p:spPr>
        <p:txBody>
          <a:bodyPr vert="eaVert"/>
          <a:lstStyle/>
          <a:p>
            <a:r>
              <a:rPr lang="hu-HU"/>
              <a:t>Mintacím szerkesztése</a:t>
            </a:r>
            <a:endParaRPr lang="hu-HU"/>
          </a:p>
        </p:txBody>
      </p:sp>
      <p:sp>
        <p:nvSpPr>
          <p:cNvPr id="3" name="Függőleges szöveg helye 2"/>
          <p:cNvSpPr>
            <a:spLocks noGrp="1"/>
          </p:cNvSpPr>
          <p:nvPr>
            <p:ph type="body" orient="vert" idx="1" hasCustomPrompt="1"/>
          </p:nvPr>
        </p:nvSpPr>
        <p:spPr>
          <a:xfrm>
            <a:off x="838200" y="365125"/>
            <a:ext cx="7734300" cy="5811838"/>
          </a:xfrm>
        </p:spPr>
        <p:txBody>
          <a:bodyPr vert="eaVert"/>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4" name="Dátum helye 3"/>
          <p:cNvSpPr>
            <a:spLocks noGrp="1"/>
          </p:cNvSpPr>
          <p:nvPr>
            <p:ph type="dt" sz="half" idx="10"/>
          </p:nvPr>
        </p:nvSpPr>
        <p:spPr/>
        <p:txBody>
          <a:bodyPr/>
          <a:lstStyle/>
          <a:p>
            <a:fld id="{84AA4AB7-27EA-4D2D-A5B7-622F78D419CC}" type="datetimeFigureOut">
              <a:rPr lang="hu-HU" smtClean="0"/>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hasCustomPrompt="1"/>
          </p:nvPr>
        </p:nvSpPr>
        <p:spPr>
          <a:xfrm>
            <a:off x="1524000" y="1122363"/>
            <a:ext cx="9144000" cy="2387600"/>
          </a:xfrm>
        </p:spPr>
        <p:txBody>
          <a:bodyPr anchor="b"/>
          <a:lstStyle>
            <a:lvl1pPr algn="ctr">
              <a:defRPr sz="6000"/>
            </a:lvl1pPr>
          </a:lstStyle>
          <a:p>
            <a:r>
              <a:rPr lang="hu-HU"/>
              <a:t>Mintacím szerkesztése</a:t>
            </a:r>
            <a:endParaRPr lang="hu-HU"/>
          </a:p>
        </p:txBody>
      </p:sp>
      <p:sp>
        <p:nvSpPr>
          <p:cNvPr id="3" name="Alcím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endParaRPr lang="hu-HU"/>
          </a:p>
        </p:txBody>
      </p:sp>
      <p:sp>
        <p:nvSpPr>
          <p:cNvPr id="4" name="Dátum helye 3"/>
          <p:cNvSpPr>
            <a:spLocks noGrp="1"/>
          </p:cNvSpPr>
          <p:nvPr>
            <p:ph type="dt" sz="half" idx="10"/>
          </p:nvPr>
        </p:nvSpPr>
        <p:spPr/>
        <p:txBody>
          <a:bodyPr/>
          <a:lstStyle/>
          <a:p>
            <a:fld id="{84AA4AB7-27EA-4D2D-A5B7-622F78D419CC}" type="datetimeFigureOut">
              <a:rPr lang="hu-HU" smtClean="0"/>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hasCustomPrompt="1"/>
          </p:nvPr>
        </p:nvSpPr>
        <p:spPr/>
        <p:txBody>
          <a:bodyPr/>
          <a:lstStyle/>
          <a:p>
            <a:r>
              <a:rPr lang="hu-HU"/>
              <a:t>Mintacím szerkesztése</a:t>
            </a:r>
            <a:endParaRPr lang="hu-HU"/>
          </a:p>
        </p:txBody>
      </p:sp>
      <p:sp>
        <p:nvSpPr>
          <p:cNvPr id="3" name="Tartalom helye 2"/>
          <p:cNvSpPr>
            <a:spLocks noGrp="1"/>
          </p:cNvSpPr>
          <p:nvPr>
            <p:ph idx="1" hasCustomPrompt="1"/>
          </p:nvPr>
        </p:nvSpPr>
        <p:spPr/>
        <p:txBody>
          <a:body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4" name="Dátum helye 3"/>
          <p:cNvSpPr>
            <a:spLocks noGrp="1"/>
          </p:cNvSpPr>
          <p:nvPr>
            <p:ph type="dt" sz="half" idx="10"/>
          </p:nvPr>
        </p:nvSpPr>
        <p:spPr/>
        <p:txBody>
          <a:bodyPr/>
          <a:lstStyle/>
          <a:p>
            <a:fld id="{84AA4AB7-27EA-4D2D-A5B7-622F78D419CC}" type="datetimeFigureOut">
              <a:rPr lang="hu-HU" smtClean="0"/>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831850" y="1709738"/>
            <a:ext cx="10515600" cy="2852737"/>
          </a:xfrm>
        </p:spPr>
        <p:txBody>
          <a:bodyPr anchor="b"/>
          <a:lstStyle>
            <a:lvl1pPr>
              <a:defRPr sz="6000"/>
            </a:lvl1pPr>
          </a:lstStyle>
          <a:p>
            <a:r>
              <a:rPr lang="hu-HU"/>
              <a:t>Mintacím szerkesztése</a:t>
            </a:r>
            <a:endParaRPr lang="hu-HU"/>
          </a:p>
        </p:txBody>
      </p:sp>
      <p:sp>
        <p:nvSpPr>
          <p:cNvPr id="3" name="Szöveg helye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endParaRPr lang="hu-HU"/>
          </a:p>
        </p:txBody>
      </p:sp>
      <p:sp>
        <p:nvSpPr>
          <p:cNvPr id="4" name="Dátum helye 3"/>
          <p:cNvSpPr>
            <a:spLocks noGrp="1"/>
          </p:cNvSpPr>
          <p:nvPr>
            <p:ph type="dt" sz="half" idx="10"/>
          </p:nvPr>
        </p:nvSpPr>
        <p:spPr/>
        <p:txBody>
          <a:bodyPr/>
          <a:lstStyle/>
          <a:p>
            <a:fld id="{84AA4AB7-27EA-4D2D-A5B7-622F78D419CC}" type="datetimeFigureOut">
              <a:rPr lang="hu-HU" smtClean="0"/>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hasCustomPrompt="1"/>
          </p:nvPr>
        </p:nvSpPr>
        <p:spPr/>
        <p:txBody>
          <a:bodyPr/>
          <a:lstStyle/>
          <a:p>
            <a:r>
              <a:rPr lang="hu-HU"/>
              <a:t>Mintacím szerkesztése</a:t>
            </a:r>
            <a:endParaRPr lang="hu-HU"/>
          </a:p>
        </p:txBody>
      </p:sp>
      <p:sp>
        <p:nvSpPr>
          <p:cNvPr id="3" name="Tartalom helye 2"/>
          <p:cNvSpPr>
            <a:spLocks noGrp="1"/>
          </p:cNvSpPr>
          <p:nvPr>
            <p:ph sz="half" idx="1" hasCustomPrompt="1"/>
          </p:nvPr>
        </p:nvSpPr>
        <p:spPr>
          <a:xfrm>
            <a:off x="838200" y="1825625"/>
            <a:ext cx="5181600" cy="4351338"/>
          </a:xfrm>
        </p:spPr>
        <p:txBody>
          <a:body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4" name="Tartalom helye 3"/>
          <p:cNvSpPr>
            <a:spLocks noGrp="1"/>
          </p:cNvSpPr>
          <p:nvPr>
            <p:ph sz="half" idx="2" hasCustomPrompt="1"/>
          </p:nvPr>
        </p:nvSpPr>
        <p:spPr>
          <a:xfrm>
            <a:off x="6172200" y="1825625"/>
            <a:ext cx="5181600" cy="4351338"/>
          </a:xfrm>
        </p:spPr>
        <p:txBody>
          <a:body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5" name="Dátum helye 4"/>
          <p:cNvSpPr>
            <a:spLocks noGrp="1"/>
          </p:cNvSpPr>
          <p:nvPr>
            <p:ph type="dt" sz="half" idx="10"/>
          </p:nvPr>
        </p:nvSpPr>
        <p:spPr/>
        <p:txBody>
          <a:bodyPr/>
          <a:lstStyle/>
          <a:p>
            <a:fld id="{84AA4AB7-27EA-4D2D-A5B7-622F78D419CC}" type="datetimeFigureOut">
              <a:rPr lang="hu-HU" smtClean="0"/>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839788" y="365125"/>
            <a:ext cx="10515600" cy="1325563"/>
          </a:xfrm>
        </p:spPr>
        <p:txBody>
          <a:bodyPr/>
          <a:lstStyle/>
          <a:p>
            <a:r>
              <a:rPr lang="hu-HU"/>
              <a:t>Mintacím szerkesztése</a:t>
            </a:r>
            <a:endParaRPr lang="hu-HU"/>
          </a:p>
        </p:txBody>
      </p:sp>
      <p:sp>
        <p:nvSpPr>
          <p:cNvPr id="3" name="Szöveg helye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endParaRPr lang="hu-HU"/>
          </a:p>
        </p:txBody>
      </p:sp>
      <p:sp>
        <p:nvSpPr>
          <p:cNvPr id="4" name="Tartalom helye 3"/>
          <p:cNvSpPr>
            <a:spLocks noGrp="1"/>
          </p:cNvSpPr>
          <p:nvPr>
            <p:ph sz="half" idx="2" hasCustomPrompt="1"/>
          </p:nvPr>
        </p:nvSpPr>
        <p:spPr>
          <a:xfrm>
            <a:off x="839788" y="2505075"/>
            <a:ext cx="5157787" cy="3684588"/>
          </a:xfrm>
        </p:spPr>
        <p:txBody>
          <a:body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5" name="Szöveg helye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endParaRPr lang="hu-HU"/>
          </a:p>
        </p:txBody>
      </p:sp>
      <p:sp>
        <p:nvSpPr>
          <p:cNvPr id="6" name="Tartalom helye 5"/>
          <p:cNvSpPr>
            <a:spLocks noGrp="1"/>
          </p:cNvSpPr>
          <p:nvPr>
            <p:ph sz="quarter" idx="4" hasCustomPrompt="1"/>
          </p:nvPr>
        </p:nvSpPr>
        <p:spPr>
          <a:xfrm>
            <a:off x="6172200" y="2505075"/>
            <a:ext cx="5183188" cy="3684588"/>
          </a:xfrm>
        </p:spPr>
        <p:txBody>
          <a:body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7" name="Dátum helye 6"/>
          <p:cNvSpPr>
            <a:spLocks noGrp="1"/>
          </p:cNvSpPr>
          <p:nvPr>
            <p:ph type="dt" sz="half" idx="10"/>
          </p:nvPr>
        </p:nvSpPr>
        <p:spPr/>
        <p:txBody>
          <a:bodyPr/>
          <a:lstStyle/>
          <a:p>
            <a:fld id="{84AA4AB7-27EA-4D2D-A5B7-622F78D419CC}" type="datetimeFigureOut">
              <a:rPr lang="hu-HU" smtClean="0"/>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hasCustomPrompt="1"/>
          </p:nvPr>
        </p:nvSpPr>
        <p:spPr/>
        <p:txBody>
          <a:bodyPr/>
          <a:lstStyle/>
          <a:p>
            <a:r>
              <a:rPr lang="hu-HU"/>
              <a:t>Mintacím szerkesztése</a:t>
            </a:r>
            <a:endParaRPr lang="hu-HU"/>
          </a:p>
        </p:txBody>
      </p:sp>
      <p:sp>
        <p:nvSpPr>
          <p:cNvPr id="3" name="Dátum helye 2"/>
          <p:cNvSpPr>
            <a:spLocks noGrp="1"/>
          </p:cNvSpPr>
          <p:nvPr>
            <p:ph type="dt" sz="half" idx="10"/>
          </p:nvPr>
        </p:nvSpPr>
        <p:spPr/>
        <p:txBody>
          <a:bodyPr/>
          <a:lstStyle/>
          <a:p>
            <a:fld id="{84AA4AB7-27EA-4D2D-A5B7-622F78D419CC}" type="datetimeFigureOut">
              <a:rPr lang="hu-HU" smtClean="0"/>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84AA4AB7-27EA-4D2D-A5B7-622F78D419CC}" type="datetimeFigureOut">
              <a:rPr lang="hu-HU" smtClean="0"/>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839788" y="457200"/>
            <a:ext cx="3932237" cy="1600200"/>
          </a:xfrm>
        </p:spPr>
        <p:txBody>
          <a:bodyPr anchor="b"/>
          <a:lstStyle>
            <a:lvl1pPr>
              <a:defRPr sz="3200"/>
            </a:lvl1pPr>
          </a:lstStyle>
          <a:p>
            <a:r>
              <a:rPr lang="hu-HU"/>
              <a:t>Mintacím szerkesztése</a:t>
            </a:r>
            <a:endParaRPr lang="hu-HU"/>
          </a:p>
        </p:txBody>
      </p:sp>
      <p:sp>
        <p:nvSpPr>
          <p:cNvPr id="3" name="Tartalom helye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4" name="Szöveg helye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endParaRPr lang="hu-HU"/>
          </a:p>
        </p:txBody>
      </p:sp>
      <p:sp>
        <p:nvSpPr>
          <p:cNvPr id="5" name="Dátum helye 4"/>
          <p:cNvSpPr>
            <a:spLocks noGrp="1"/>
          </p:cNvSpPr>
          <p:nvPr>
            <p:ph type="dt" sz="half" idx="10"/>
          </p:nvPr>
        </p:nvSpPr>
        <p:spPr/>
        <p:txBody>
          <a:bodyPr/>
          <a:lstStyle/>
          <a:p>
            <a:fld id="{84AA4AB7-27EA-4D2D-A5B7-622F78D419CC}" type="datetimeFigureOut">
              <a:rPr lang="hu-HU" smtClean="0"/>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839788" y="457200"/>
            <a:ext cx="3932237" cy="1600200"/>
          </a:xfrm>
        </p:spPr>
        <p:txBody>
          <a:bodyPr anchor="b"/>
          <a:lstStyle>
            <a:lvl1pPr>
              <a:defRPr sz="3200"/>
            </a:lvl1pPr>
          </a:lstStyle>
          <a:p>
            <a:r>
              <a:rPr lang="hu-HU"/>
              <a:t>Mintacím szerkesztése</a:t>
            </a:r>
            <a:endParaRPr lang="hu-HU"/>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endParaRPr lang="hu-HU"/>
          </a:p>
        </p:txBody>
      </p:sp>
      <p:sp>
        <p:nvSpPr>
          <p:cNvPr id="5" name="Dátum helye 4"/>
          <p:cNvSpPr>
            <a:spLocks noGrp="1"/>
          </p:cNvSpPr>
          <p:nvPr>
            <p:ph type="dt" sz="half" idx="10"/>
          </p:nvPr>
        </p:nvSpPr>
        <p:spPr/>
        <p:txBody>
          <a:bodyPr/>
          <a:lstStyle/>
          <a:p>
            <a:fld id="{84AA4AB7-27EA-4D2D-A5B7-622F78D419CC}" type="datetimeFigureOut">
              <a:rPr lang="hu-HU" smtClean="0"/>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hasCustomPrompt="1"/>
          </p:nvPr>
        </p:nvSpPr>
        <p:spPr/>
        <p:txBody>
          <a:bodyPr/>
          <a:lstStyle/>
          <a:p>
            <a:r>
              <a:rPr lang="hu-HU"/>
              <a:t>Mintacím szerkesztése</a:t>
            </a:r>
            <a:endParaRPr lang="hu-HU"/>
          </a:p>
        </p:txBody>
      </p:sp>
      <p:sp>
        <p:nvSpPr>
          <p:cNvPr id="3" name="Függőleges szöveg helye 2"/>
          <p:cNvSpPr>
            <a:spLocks noGrp="1"/>
          </p:cNvSpPr>
          <p:nvPr>
            <p:ph type="body" orient="vert" idx="1" hasCustomPrompt="1"/>
          </p:nvPr>
        </p:nvSpPr>
        <p:spPr/>
        <p:txBody>
          <a:bodyPr vert="eaVert"/>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4" name="Dátum helye 3"/>
          <p:cNvSpPr>
            <a:spLocks noGrp="1"/>
          </p:cNvSpPr>
          <p:nvPr>
            <p:ph type="dt" sz="half" idx="10"/>
          </p:nvPr>
        </p:nvSpPr>
        <p:spPr/>
        <p:txBody>
          <a:bodyPr/>
          <a:lstStyle/>
          <a:p>
            <a:fld id="{84AA4AB7-27EA-4D2D-A5B7-622F78D419CC}" type="datetimeFigureOut">
              <a:rPr lang="hu-HU" smtClean="0"/>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hasCustomPrompt="1"/>
          </p:nvPr>
        </p:nvSpPr>
        <p:spPr>
          <a:xfrm>
            <a:off x="8724900" y="365125"/>
            <a:ext cx="2628900" cy="5811838"/>
          </a:xfrm>
        </p:spPr>
        <p:txBody>
          <a:bodyPr vert="eaVert"/>
          <a:lstStyle/>
          <a:p>
            <a:r>
              <a:rPr lang="hu-HU"/>
              <a:t>Mintacím szerkesztése</a:t>
            </a:r>
            <a:endParaRPr lang="hu-HU"/>
          </a:p>
        </p:txBody>
      </p:sp>
      <p:sp>
        <p:nvSpPr>
          <p:cNvPr id="3" name="Függőleges szöveg helye 2"/>
          <p:cNvSpPr>
            <a:spLocks noGrp="1"/>
          </p:cNvSpPr>
          <p:nvPr>
            <p:ph type="body" orient="vert" idx="1" hasCustomPrompt="1"/>
          </p:nvPr>
        </p:nvSpPr>
        <p:spPr>
          <a:xfrm>
            <a:off x="838200" y="365125"/>
            <a:ext cx="7734300" cy="5811838"/>
          </a:xfrm>
        </p:spPr>
        <p:txBody>
          <a:bodyPr vert="eaVert"/>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4" name="Dátum helye 3"/>
          <p:cNvSpPr>
            <a:spLocks noGrp="1"/>
          </p:cNvSpPr>
          <p:nvPr>
            <p:ph type="dt" sz="half" idx="10"/>
          </p:nvPr>
        </p:nvSpPr>
        <p:spPr/>
        <p:txBody>
          <a:bodyPr/>
          <a:lstStyle/>
          <a:p>
            <a:fld id="{84AA4AB7-27EA-4D2D-A5B7-622F78D419CC}" type="datetimeFigureOut">
              <a:rPr lang="hu-HU" smtClean="0"/>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3621D582-A63F-4C13-A284-3156CD4767AC}" type="slidenum">
              <a:rPr lang="hu-HU" smtClean="0"/>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endParaRPr lang="hu-HU"/>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AA4AB7-27EA-4D2D-A5B7-622F78D419CC}" type="datetimeFigureOut">
              <a:rPr lang="hu-HU" smtClean="0"/>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21D582-A63F-4C13-A284-3156CD4767AC}" type="slidenum">
              <a:rPr lang="hu-HU" smtClean="0"/>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endParaRPr lang="hu-HU"/>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endParaRPr lang="hu-HU"/>
          </a:p>
          <a:p>
            <a:pPr lvl="1"/>
            <a:r>
              <a:rPr lang="hu-HU"/>
              <a:t>Második szint</a:t>
            </a:r>
            <a:endParaRPr lang="hu-HU"/>
          </a:p>
          <a:p>
            <a:pPr lvl="2"/>
            <a:r>
              <a:rPr lang="hu-HU"/>
              <a:t>Harmadik szint</a:t>
            </a:r>
            <a:endParaRPr lang="hu-HU"/>
          </a:p>
          <a:p>
            <a:pPr lvl="3"/>
            <a:r>
              <a:rPr lang="hu-HU"/>
              <a:t>Negyedik szint</a:t>
            </a:r>
            <a:endParaRPr lang="hu-HU"/>
          </a:p>
          <a:p>
            <a:pPr lvl="4"/>
            <a:r>
              <a:rPr lang="hu-HU"/>
              <a:t>Ötödik szint</a:t>
            </a:r>
            <a:endParaRPr lang="hu-HU"/>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AA4AB7-27EA-4D2D-A5B7-622F78D419CC}" type="datetimeFigureOut">
              <a:rPr lang="hu-HU" smtClean="0"/>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21D582-A63F-4C13-A284-3156CD4767AC}" type="slidenum">
              <a:rPr lang="hu-HU" smtClean="0"/>
            </a:fld>
            <a:endParaRPr lang="hu-H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pn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10.GI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hyperlink" Target="https://en.wikipedia.org/wiki/Fixed_sign" TargetMode="Externa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image" Target="../media/image15.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png"/><Relationship Id="rId3" Type="http://schemas.openxmlformats.org/officeDocument/2006/relationships/hyperlink" Target="https://creativecommons.org/licenses/by-nc-nd/3.0/" TargetMode="External"/><Relationship Id="rId2" Type="http://schemas.openxmlformats.org/officeDocument/2006/relationships/hyperlink" Target="http://www.greatdreams.com/blog-2013-2/dee-blog537.html" TargetMode="External"/><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hyperlink" Target="https://new.theastrologer.com/astrology-glossary/introduction-to-planets/" TargetMode="Externa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5.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image" Target="../media/image26.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3.png"/><Relationship Id="rId1"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4" name="Picture 2" descr="image"/>
          <p:cNvPicPr>
            <a:picLocks noChangeAspect="1"/>
          </p:cNvPicPr>
          <p:nvPr/>
        </p:nvPicPr>
        <p:blipFill>
          <a:blip r:embed="rId1"/>
          <a:stretch>
            <a:fillRect/>
          </a:stretch>
        </p:blipFill>
        <p:spPr>
          <a:xfrm>
            <a:off x="3810" y="2540"/>
            <a:ext cx="12195810" cy="6981825"/>
          </a:xfrm>
          <a:prstGeom prst="rect">
            <a:avLst/>
          </a:prstGeom>
          <a:noFill/>
          <a:ln w="9525">
            <a:noFill/>
          </a:ln>
        </p:spPr>
      </p:pic>
      <p:sp>
        <p:nvSpPr>
          <p:cNvPr id="2" name="Title 1"/>
          <p:cNvSpPr>
            <a:spLocks noGrp="1"/>
          </p:cNvSpPr>
          <p:nvPr>
            <p:ph type="ctrTitle"/>
          </p:nvPr>
        </p:nvSpPr>
        <p:spPr>
          <a:xfrm>
            <a:off x="7449820" y="1059814"/>
            <a:ext cx="4648835" cy="3127375"/>
          </a:xfrm>
        </p:spPr>
        <p:txBody>
          <a:bodyPr anchor="b"/>
          <a:p>
            <a:pPr algn="r" fontAlgn="base"/>
            <a:r>
              <a:rPr lang="en-US" sz="9600" b="1" strike="noStrike" noProof="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FMincho-UB" panose="02010609010101010101" charset="-128"/>
                <a:ea typeface="DFMincho-UB" panose="02010609010101010101" charset="-128"/>
                <a:sym typeface="+mn-ea"/>
              </a:rPr>
              <a:t>As</a:t>
            </a:r>
            <a:r>
              <a:rPr lang="en-GB" altLang="en-US" sz="9600" b="1" strike="noStrike" noProof="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FMincho-UB" panose="02010609010101010101" charset="-128"/>
                <a:ea typeface="DFMincho-UB" panose="02010609010101010101" charset="-128"/>
                <a:sym typeface="+mn-ea"/>
              </a:rPr>
              <a:t>p</a:t>
            </a:r>
            <a:r>
              <a:rPr lang="en-US" sz="9600" b="1" strike="noStrike" noProof="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FMincho-UB" panose="02010609010101010101" charset="-128"/>
                <a:ea typeface="DFMincho-UB" panose="02010609010101010101" charset="-128"/>
                <a:sym typeface="+mn-ea"/>
              </a:rPr>
              <a:t>ect</a:t>
            </a:r>
            <a:r>
              <a:rPr lang="en-US" sz="6000" b="1" strike="noStrike" noProof="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FMincho-UB" panose="02010609010101010101" charset="-128"/>
                <a:ea typeface="DFMincho-UB" panose="02010609010101010101" charset="-128"/>
                <a:sym typeface="+mn-ea"/>
              </a:rPr>
              <a:t> </a:t>
            </a:r>
            <a:br>
              <a:rPr lang="en-US" sz="6000" b="1" strike="noStrike" noProof="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FMincho-UB" panose="02010609010101010101" charset="-128"/>
                <a:ea typeface="DFMincho-UB" panose="02010609010101010101" charset="-128"/>
                <a:sym typeface="+mn-ea"/>
              </a:rPr>
            </a:br>
            <a:r>
              <a:rPr lang="en-US" sz="5400" b="1" strike="noStrike" noProof="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FMincho-UB" panose="02010609010101010101" charset="-128"/>
                <a:ea typeface="DFMincho-UB" panose="02010609010101010101" charset="-128"/>
                <a:sym typeface="+mn-ea"/>
              </a:rPr>
              <a:t>Masterclass</a:t>
            </a:r>
            <a:br>
              <a:rPr 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sym typeface="+mn-ea"/>
              </a:rPr>
            </a:br>
            <a:endParaRPr lang="en-US" altLang="en-US" b="1" strike="noStrike" noProof="1" dirty="0">
              <a:ln w="13462">
                <a:solidFill>
                  <a:schemeClr val="bg1"/>
                </a:solidFill>
                <a:prstDash val="solid"/>
              </a:ln>
              <a:solidFill>
                <a:schemeClr val="tx1">
                  <a:lumMod val="85000"/>
                  <a:lumOff val="15000"/>
                </a:schemeClr>
              </a:solidFill>
              <a:effectLst>
                <a:outerShdw dist="38100" dir="2700000" algn="bl" rotWithShape="0">
                  <a:schemeClr val="accent5"/>
                </a:outerShdw>
              </a:effectLst>
              <a:sym typeface="+mn-ea"/>
            </a:endParaRPr>
          </a:p>
        </p:txBody>
      </p:sp>
      <p:sp>
        <p:nvSpPr>
          <p:cNvPr id="3" name="Text Box 2"/>
          <p:cNvSpPr txBox="1"/>
          <p:nvPr/>
        </p:nvSpPr>
        <p:spPr>
          <a:xfrm>
            <a:off x="7851140" y="3276600"/>
            <a:ext cx="4486275" cy="1322070"/>
          </a:xfrm>
          <a:prstGeom prst="rect">
            <a:avLst/>
          </a:prstGeom>
          <a:noFill/>
        </p:spPr>
        <p:txBody>
          <a:bodyPr wrap="square" rtlCol="0" anchor="t">
            <a:spAutoFit/>
          </a:bodyPr>
          <a:p>
            <a:r>
              <a:rPr lang="en-GB" altLang="en-US" sz="8000" noProof="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FMincho-UB" panose="02010609010101010101" charset="-128"/>
                <a:ea typeface="DFMincho-UB" panose="02010609010101010101" charset="-128"/>
                <a:cs typeface="+mn-cs"/>
                <a:sym typeface="+mn-ea"/>
              </a:rPr>
              <a:t>LESSON 6</a:t>
            </a:r>
            <a:endParaRPr lang="en-GB" altLang="en-US" sz="8000" noProof="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FMincho-UB" panose="02010609010101010101" charset="-128"/>
              <a:ea typeface="DFMincho-UB" panose="02010609010101010101" charset="-128"/>
              <a:cs typeface="+mn-cs"/>
              <a:sym typeface="+mn-ea"/>
            </a:endParaRPr>
          </a:p>
        </p:txBody>
      </p:sp>
      <p:pic>
        <p:nvPicPr>
          <p:cNvPr id="4" name="Picture 3" descr="moon"/>
          <p:cNvPicPr>
            <a:picLocks noChangeAspect="1"/>
          </p:cNvPicPr>
          <p:nvPr/>
        </p:nvPicPr>
        <p:blipFill>
          <a:blip r:embed="rId2"/>
          <a:stretch>
            <a:fillRect/>
          </a:stretch>
        </p:blipFill>
        <p:spPr>
          <a:xfrm>
            <a:off x="1147445" y="692150"/>
            <a:ext cx="6130925" cy="6130925"/>
          </a:xfrm>
          <a:prstGeom prst="rect">
            <a:avLst/>
          </a:prstGeom>
        </p:spPr>
      </p:pic>
      <p:pic>
        <p:nvPicPr>
          <p:cNvPr id="3076" name="Picture 3" descr="cropped-VIKTOR-ASTROLOGY-LOGO-1-1"/>
          <p:cNvPicPr>
            <a:picLocks noChangeAspect="1"/>
          </p:cNvPicPr>
          <p:nvPr/>
        </p:nvPicPr>
        <p:blipFill>
          <a:blip r:embed="rId3"/>
          <a:stretch>
            <a:fillRect/>
          </a:stretch>
        </p:blipFill>
        <p:spPr>
          <a:xfrm>
            <a:off x="1762125" y="3026410"/>
            <a:ext cx="4900930" cy="1822450"/>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ctr"/>
            <a:r>
              <a:rPr lang="hu-HU">
                <a:ln w="22225">
                  <a:solidFill>
                    <a:schemeClr val="accent2"/>
                  </a:solidFill>
                  <a:prstDash val="solid"/>
                </a:ln>
                <a:solidFill>
                  <a:schemeClr val="accent2">
                    <a:lumMod val="40000"/>
                    <a:lumOff val="60000"/>
                  </a:schemeClr>
                </a:solidFill>
                <a:effectLst/>
              </a:rPr>
              <a:t>Chart shapes</a:t>
            </a:r>
            <a:endParaRPr lang="hu-HU">
              <a:ln w="22225">
                <a:solidFill>
                  <a:schemeClr val="accent2"/>
                </a:solidFill>
                <a:prstDash val="solid"/>
              </a:ln>
              <a:solidFill>
                <a:schemeClr val="accent2">
                  <a:lumMod val="40000"/>
                  <a:lumOff val="60000"/>
                </a:schemeClr>
              </a:solidFill>
              <a:effectLst/>
            </a:endParaRPr>
          </a:p>
        </p:txBody>
      </p:sp>
      <p:pic>
        <p:nvPicPr>
          <p:cNvPr id="5" name="Kép 4" descr="A képen óra, kerékpár, kültéri, épület látható&#10;&#10;Automatikusan generált leírás"/>
          <p:cNvPicPr>
            <a:picLocks noChangeAspect="1"/>
          </p:cNvPicPr>
          <p:nvPr/>
        </p:nvPicPr>
        <p:blipFill rotWithShape="1">
          <a:blip r:embed="rId1">
            <a:extLst>
              <a:ext uri="{28A0092B-C50C-407E-A947-70E740481C1C}">
                <a14:useLocalDpi xmlns:a14="http://schemas.microsoft.com/office/drawing/2010/main" val="0"/>
              </a:ext>
            </a:extLst>
          </a:blip>
          <a:srcRect r="1" b="4993"/>
          <a:stretch>
            <a:fillRect/>
          </a:stretch>
        </p:blipFill>
        <p:spPr>
          <a:xfrm>
            <a:off x="368187" y="1439968"/>
            <a:ext cx="7058306" cy="4107392"/>
          </a:xfrm>
          <a:prstGeom prst="rect">
            <a:avLst/>
          </a:prstGeom>
        </p:spPr>
      </p:pic>
      <p:sp>
        <p:nvSpPr>
          <p:cNvPr id="3" name="Tartalom helye 2"/>
          <p:cNvSpPr>
            <a:spLocks noGrp="1"/>
          </p:cNvSpPr>
          <p:nvPr>
            <p:ph sz="half" idx="1"/>
          </p:nvPr>
        </p:nvSpPr>
        <p:spPr>
          <a:xfrm>
            <a:off x="8119745" y="1691005"/>
            <a:ext cx="2924810" cy="3677285"/>
          </a:xfrm>
        </p:spPr>
        <p:txBody>
          <a:bodyPr anchor="ctr">
            <a:normAutofit/>
          </a:bodyPr>
          <a:lstStyle/>
          <a:p>
            <a:pPr fontAlgn="base"/>
            <a:r>
              <a:rPr lang="en-US" sz="2000">
                <a:ln w="22225">
                  <a:solidFill>
                    <a:schemeClr val="accent2"/>
                  </a:solidFill>
                  <a:prstDash val="solid"/>
                </a:ln>
                <a:solidFill>
                  <a:schemeClr val="accent2">
                    <a:lumMod val="40000"/>
                    <a:lumOff val="60000"/>
                  </a:schemeClr>
                </a:solidFill>
                <a:effectLst/>
              </a:rPr>
              <a:t>Seesaw</a:t>
            </a:r>
            <a:endParaRPr lang="en-US" sz="2000">
              <a:ln w="22225">
                <a:solidFill>
                  <a:schemeClr val="accent2"/>
                </a:solidFill>
                <a:prstDash val="solid"/>
              </a:ln>
              <a:solidFill>
                <a:schemeClr val="accent2">
                  <a:lumMod val="40000"/>
                  <a:lumOff val="60000"/>
                </a:schemeClr>
              </a:solidFill>
              <a:effectLst/>
            </a:endParaRPr>
          </a:p>
          <a:p>
            <a:pPr fontAlgn="base"/>
            <a:r>
              <a:rPr lang="en-US" sz="2000">
                <a:ln w="22225">
                  <a:solidFill>
                    <a:schemeClr val="accent2"/>
                  </a:solidFill>
                  <a:prstDash val="solid"/>
                </a:ln>
                <a:solidFill>
                  <a:schemeClr val="accent2">
                    <a:lumMod val="40000"/>
                    <a:lumOff val="60000"/>
                  </a:schemeClr>
                </a:solidFill>
                <a:effectLst/>
              </a:rPr>
              <a:t>Bowl</a:t>
            </a:r>
            <a:endParaRPr lang="en-US" sz="2000">
              <a:ln w="22225">
                <a:solidFill>
                  <a:schemeClr val="accent2"/>
                </a:solidFill>
                <a:prstDash val="solid"/>
              </a:ln>
              <a:solidFill>
                <a:schemeClr val="accent2">
                  <a:lumMod val="40000"/>
                  <a:lumOff val="60000"/>
                </a:schemeClr>
              </a:solidFill>
              <a:effectLst/>
            </a:endParaRPr>
          </a:p>
          <a:p>
            <a:pPr fontAlgn="base"/>
            <a:r>
              <a:rPr lang="en-US" sz="2000">
                <a:ln w="22225">
                  <a:solidFill>
                    <a:schemeClr val="accent2"/>
                  </a:solidFill>
                  <a:prstDash val="solid"/>
                </a:ln>
                <a:solidFill>
                  <a:schemeClr val="accent2">
                    <a:lumMod val="40000"/>
                    <a:lumOff val="60000"/>
                  </a:schemeClr>
                </a:solidFill>
                <a:effectLst/>
              </a:rPr>
              <a:t>Bucket</a:t>
            </a:r>
            <a:endParaRPr lang="en-US" sz="2000">
              <a:ln w="22225">
                <a:solidFill>
                  <a:schemeClr val="accent2"/>
                </a:solidFill>
                <a:prstDash val="solid"/>
              </a:ln>
              <a:solidFill>
                <a:schemeClr val="accent2">
                  <a:lumMod val="40000"/>
                  <a:lumOff val="60000"/>
                </a:schemeClr>
              </a:solidFill>
              <a:effectLst/>
            </a:endParaRPr>
          </a:p>
          <a:p>
            <a:pPr fontAlgn="base"/>
            <a:r>
              <a:rPr lang="en-US" sz="2000">
                <a:ln w="22225">
                  <a:solidFill>
                    <a:schemeClr val="accent2"/>
                  </a:solidFill>
                  <a:prstDash val="solid"/>
                </a:ln>
                <a:solidFill>
                  <a:schemeClr val="accent2">
                    <a:lumMod val="40000"/>
                    <a:lumOff val="60000"/>
                  </a:schemeClr>
                </a:solidFill>
                <a:effectLst/>
              </a:rPr>
              <a:t>Splash</a:t>
            </a:r>
            <a:endParaRPr lang="en-US" sz="2000">
              <a:ln w="22225">
                <a:solidFill>
                  <a:schemeClr val="accent2"/>
                </a:solidFill>
                <a:prstDash val="solid"/>
              </a:ln>
              <a:solidFill>
                <a:schemeClr val="accent2">
                  <a:lumMod val="40000"/>
                  <a:lumOff val="60000"/>
                </a:schemeClr>
              </a:solidFill>
              <a:effectLst/>
            </a:endParaRPr>
          </a:p>
          <a:p>
            <a:pPr fontAlgn="base"/>
            <a:r>
              <a:rPr lang="en-US" sz="2000">
                <a:ln w="22225">
                  <a:solidFill>
                    <a:schemeClr val="accent2"/>
                  </a:solidFill>
                  <a:prstDash val="solid"/>
                </a:ln>
                <a:solidFill>
                  <a:schemeClr val="accent2">
                    <a:lumMod val="40000"/>
                    <a:lumOff val="60000"/>
                  </a:schemeClr>
                </a:solidFill>
                <a:effectLst/>
              </a:rPr>
              <a:t>Bundle</a:t>
            </a:r>
            <a:endParaRPr lang="en-US" sz="2000">
              <a:ln w="22225">
                <a:solidFill>
                  <a:schemeClr val="accent2"/>
                </a:solidFill>
                <a:prstDash val="solid"/>
              </a:ln>
              <a:solidFill>
                <a:schemeClr val="accent2">
                  <a:lumMod val="40000"/>
                  <a:lumOff val="60000"/>
                </a:schemeClr>
              </a:solidFill>
              <a:effectLst/>
            </a:endParaRPr>
          </a:p>
          <a:p>
            <a:pPr fontAlgn="base"/>
            <a:r>
              <a:rPr lang="en-US" sz="2000">
                <a:ln w="22225">
                  <a:solidFill>
                    <a:schemeClr val="accent2"/>
                  </a:solidFill>
                  <a:prstDash val="solid"/>
                </a:ln>
                <a:solidFill>
                  <a:schemeClr val="accent2">
                    <a:lumMod val="40000"/>
                    <a:lumOff val="60000"/>
                  </a:schemeClr>
                </a:solidFill>
                <a:effectLst/>
              </a:rPr>
              <a:t>Locomotive</a:t>
            </a:r>
            <a:endParaRPr lang="en-US" sz="2000">
              <a:ln w="22225">
                <a:solidFill>
                  <a:schemeClr val="accent2"/>
                </a:solidFill>
                <a:prstDash val="solid"/>
              </a:ln>
              <a:solidFill>
                <a:schemeClr val="accent2">
                  <a:lumMod val="40000"/>
                  <a:lumOff val="60000"/>
                </a:schemeClr>
              </a:solidFill>
              <a:effectLst/>
            </a:endParaRPr>
          </a:p>
          <a:p>
            <a:pPr fontAlgn="base"/>
            <a:r>
              <a:rPr lang="en-US" sz="2000">
                <a:ln w="22225">
                  <a:solidFill>
                    <a:schemeClr val="accent2"/>
                  </a:solidFill>
                  <a:prstDash val="solid"/>
                </a:ln>
                <a:solidFill>
                  <a:schemeClr val="accent2">
                    <a:lumMod val="40000"/>
                    <a:lumOff val="60000"/>
                  </a:schemeClr>
                </a:solidFill>
                <a:effectLst/>
              </a:rPr>
              <a:t>Splay</a:t>
            </a:r>
            <a:endParaRPr lang="en-US" sz="2000">
              <a:ln w="22225">
                <a:solidFill>
                  <a:schemeClr val="accent2"/>
                </a:solidFill>
                <a:prstDash val="solid"/>
              </a:ln>
              <a:solidFill>
                <a:schemeClr val="accent2">
                  <a:lumMod val="40000"/>
                  <a:lumOff val="60000"/>
                </a:schemeClr>
              </a:solidFill>
              <a:effectLst/>
            </a:endParaRPr>
          </a:p>
          <a:p>
            <a:endParaRPr lang="en-US" sz="2000">
              <a:ln w="22225">
                <a:solidFill>
                  <a:schemeClr val="accent2"/>
                </a:solidFill>
                <a:prstDash val="solid"/>
              </a:ln>
              <a:solidFill>
                <a:schemeClr val="accent2">
                  <a:lumMod val="40000"/>
                  <a:lumOff val="60000"/>
                </a:schemeClr>
              </a:solidFill>
              <a:effectLst/>
            </a:endParaRPr>
          </a:p>
        </p:txBody>
      </p:sp>
      <p:pic>
        <p:nvPicPr>
          <p:cNvPr id="4" name="Picture 3" descr="cropped-VIKTOR-ASTROLOGY-LOGO-1-1"/>
          <p:cNvPicPr>
            <a:picLocks noChangeAspect="1"/>
          </p:cNvPicPr>
          <p:nvPr/>
        </p:nvPicPr>
        <p:blipFill>
          <a:blip r:embed="rId2"/>
          <a:stretch>
            <a:fillRect/>
          </a:stretch>
        </p:blipFill>
        <p:spPr>
          <a:xfrm>
            <a:off x="5307965" y="5885180"/>
            <a:ext cx="1576070" cy="586105"/>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648929" y="328614"/>
            <a:ext cx="5127031" cy="957262"/>
          </a:xfrm>
        </p:spPr>
        <p:txBody>
          <a:bodyPr>
            <a:normAutofit/>
          </a:bodyPr>
          <a:lstStyle/>
          <a:p>
            <a:pPr algn="ctr"/>
            <a:r>
              <a:rPr lang="hu-HU" dirty="0" err="1">
                <a:solidFill>
                  <a:srgbClr val="0070C0"/>
                </a:solidFill>
              </a:rPr>
              <a:t>Seesaw</a:t>
            </a:r>
            <a:endParaRPr lang="hu-HU" dirty="0">
              <a:solidFill>
                <a:srgbClr val="0070C0"/>
              </a:solidFill>
            </a:endParaRPr>
          </a:p>
        </p:txBody>
      </p:sp>
      <p:sp>
        <p:nvSpPr>
          <p:cNvPr id="3" name="Tartalom helye 2"/>
          <p:cNvSpPr>
            <a:spLocks noGrp="1"/>
          </p:cNvSpPr>
          <p:nvPr>
            <p:ph idx="1"/>
          </p:nvPr>
        </p:nvSpPr>
        <p:spPr>
          <a:xfrm>
            <a:off x="648930" y="1928814"/>
            <a:ext cx="5127029" cy="4295006"/>
          </a:xfrm>
        </p:spPr>
        <p:txBody>
          <a:bodyPr>
            <a:normAutofit fontScale="92500" lnSpcReduction="20000"/>
          </a:bodyPr>
          <a:lstStyle/>
          <a:p>
            <a:pPr fontAlgn="base"/>
            <a:r>
              <a:rPr lang="en-US" dirty="0"/>
              <a:t>2 opposing groups</a:t>
            </a:r>
            <a:endParaRPr lang="en-US" dirty="0"/>
          </a:p>
          <a:p>
            <a:pPr fontAlgn="base"/>
            <a:r>
              <a:rPr lang="hu-HU" dirty="0"/>
              <a:t>B</a:t>
            </a:r>
            <a:r>
              <a:rPr lang="en-US" dirty="0" err="1"/>
              <a:t>eing</a:t>
            </a:r>
            <a:r>
              <a:rPr lang="en-US" dirty="0"/>
              <a:t> pulled in 2 different directions</a:t>
            </a:r>
            <a:endParaRPr lang="en-US" dirty="0"/>
          </a:p>
          <a:p>
            <a:pPr fontAlgn="base"/>
            <a:r>
              <a:rPr lang="hu-HU" dirty="0"/>
              <a:t>N</a:t>
            </a:r>
            <a:r>
              <a:rPr lang="en-US" dirty="0" err="1"/>
              <a:t>ative</a:t>
            </a:r>
            <a:r>
              <a:rPr lang="en-US" dirty="0"/>
              <a:t> needs to learn how to compromise</a:t>
            </a:r>
            <a:endParaRPr lang="en-US" dirty="0"/>
          </a:p>
          <a:p>
            <a:pPr fontAlgn="base"/>
            <a:r>
              <a:rPr lang="hu-HU" dirty="0"/>
              <a:t>B</a:t>
            </a:r>
            <a:r>
              <a:rPr lang="en-US" dirty="0" err="1"/>
              <a:t>eing</a:t>
            </a:r>
            <a:r>
              <a:rPr lang="en-US" dirty="0"/>
              <a:t> a mediator</a:t>
            </a:r>
            <a:endParaRPr lang="en-US" dirty="0"/>
          </a:p>
          <a:p>
            <a:pPr fontAlgn="base"/>
            <a:r>
              <a:rPr lang="hu-HU" dirty="0"/>
              <a:t>D</a:t>
            </a:r>
            <a:r>
              <a:rPr lang="en-US" dirty="0" err="1"/>
              <a:t>uality</a:t>
            </a:r>
            <a:endParaRPr lang="en-US" dirty="0"/>
          </a:p>
          <a:p>
            <a:pPr fontAlgn="base"/>
            <a:r>
              <a:rPr lang="hu-HU" dirty="0"/>
              <a:t>T</a:t>
            </a:r>
            <a:r>
              <a:rPr lang="en-US" dirty="0" err="1"/>
              <a:t>endency</a:t>
            </a:r>
            <a:r>
              <a:rPr lang="en-US" dirty="0"/>
              <a:t> to solve conflicts</a:t>
            </a:r>
            <a:endParaRPr lang="en-US" dirty="0"/>
          </a:p>
          <a:p>
            <a:pPr fontAlgn="base"/>
            <a:r>
              <a:rPr lang="hu-HU" dirty="0"/>
              <a:t>G</a:t>
            </a:r>
            <a:r>
              <a:rPr lang="en-US" dirty="0" err="1"/>
              <a:t>reat</a:t>
            </a:r>
            <a:r>
              <a:rPr lang="en-US" dirty="0"/>
              <a:t> negotiators</a:t>
            </a:r>
            <a:endParaRPr lang="en-US" dirty="0"/>
          </a:p>
          <a:p>
            <a:pPr fontAlgn="base"/>
            <a:r>
              <a:rPr lang="hu-HU" dirty="0"/>
              <a:t>L</a:t>
            </a:r>
            <a:r>
              <a:rPr lang="en-US" dirty="0" err="1"/>
              <a:t>iving</a:t>
            </a:r>
            <a:r>
              <a:rPr lang="en-US" dirty="0"/>
              <a:t> 2 lives</a:t>
            </a:r>
            <a:endParaRPr lang="en-US" dirty="0"/>
          </a:p>
          <a:p>
            <a:pPr fontAlgn="base"/>
            <a:r>
              <a:rPr lang="hu-HU" dirty="0"/>
              <a:t>S</a:t>
            </a:r>
            <a:r>
              <a:rPr lang="en-US" dirty="0" err="1"/>
              <a:t>trong</a:t>
            </a:r>
            <a:r>
              <a:rPr lang="en-US" dirty="0"/>
              <a:t> need for romance</a:t>
            </a:r>
            <a:endParaRPr lang="en-US" dirty="0"/>
          </a:p>
          <a:p>
            <a:endParaRPr lang="hu-HU" sz="2000" dirty="0"/>
          </a:p>
        </p:txBody>
      </p:sp>
      <p:pic>
        <p:nvPicPr>
          <p:cNvPr id="5" name="Kép 4" descr="A képen objektum látható&#10;&#10;Automatikusan generált leírás"/>
          <p:cNvPicPr>
            <a:picLocks noChangeAspect="1"/>
          </p:cNvPicPr>
          <p:nvPr/>
        </p:nvPicPr>
        <p:blipFill rotWithShape="1">
          <a:blip r:embed="rId1">
            <a:extLst>
              <a:ext uri="{28A0092B-C50C-407E-A947-70E740481C1C}">
                <a14:useLocalDpi xmlns:a14="http://schemas.microsoft.com/office/drawing/2010/main" val="0"/>
              </a:ext>
            </a:extLst>
          </a:blip>
          <a:srcRect r="2085" b="3"/>
          <a:stretch>
            <a:fillRect/>
          </a:stretch>
        </p:blipFill>
        <p:spPr>
          <a:xfrm>
            <a:off x="6090613" y="640082"/>
            <a:ext cx="5461724" cy="5577837"/>
          </a:xfrm>
          <a:prstGeom prst="rect">
            <a:avLst/>
          </a:prstGeom>
          <a:effectLst/>
        </p:spPr>
      </p:pic>
      <p:pic>
        <p:nvPicPr>
          <p:cNvPr id="3076" name="Picture 3" descr="cropped-VIKTOR-ASTROLOGY-LOGO-1-1"/>
          <p:cNvPicPr>
            <a:picLocks noChangeAspect="1"/>
          </p:cNvPicPr>
          <p:nvPr>
            <p:ph sz="half" idx="2"/>
          </p:nvPr>
        </p:nvPicPr>
        <p:blipFill>
          <a:blip r:embed="rId2"/>
          <a:stretch>
            <a:fillRect/>
          </a:stretch>
        </p:blipFill>
        <p:spPr>
          <a:xfrm>
            <a:off x="5307965" y="6217920"/>
            <a:ext cx="1576070" cy="586105"/>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648929" y="629266"/>
            <a:ext cx="5127031" cy="885209"/>
          </a:xfrm>
        </p:spPr>
        <p:txBody>
          <a:bodyPr>
            <a:normAutofit/>
          </a:bodyPr>
          <a:lstStyle/>
          <a:p>
            <a:pPr algn="ctr"/>
            <a:r>
              <a:rPr lang="hu-HU" dirty="0" err="1">
                <a:solidFill>
                  <a:srgbClr val="0070C0"/>
                </a:solidFill>
              </a:rPr>
              <a:t>Bowl</a:t>
            </a:r>
            <a:endParaRPr lang="hu-HU" dirty="0">
              <a:solidFill>
                <a:srgbClr val="0070C0"/>
              </a:solidFill>
            </a:endParaRPr>
          </a:p>
        </p:txBody>
      </p:sp>
      <p:sp>
        <p:nvSpPr>
          <p:cNvPr id="3" name="Tartalom helye 2"/>
          <p:cNvSpPr>
            <a:spLocks noGrp="1"/>
          </p:cNvSpPr>
          <p:nvPr>
            <p:ph idx="1"/>
          </p:nvPr>
        </p:nvSpPr>
        <p:spPr>
          <a:xfrm>
            <a:off x="648930" y="1514476"/>
            <a:ext cx="5127029" cy="4709344"/>
          </a:xfrm>
        </p:spPr>
        <p:txBody>
          <a:bodyPr>
            <a:normAutofit fontScale="67500" lnSpcReduction="20000"/>
          </a:bodyPr>
          <a:lstStyle/>
          <a:p>
            <a:pPr fontAlgn="base"/>
            <a:r>
              <a:rPr lang="hu-HU" sz="2600" dirty="0"/>
              <a:t>A</a:t>
            </a:r>
            <a:r>
              <a:rPr lang="en-US" sz="2600" dirty="0" err="1"/>
              <a:t>ll</a:t>
            </a:r>
            <a:r>
              <a:rPr lang="en-US" sz="2600" dirty="0"/>
              <a:t> planets occupy half of the chart (for example 4-9th house) - within 180 degree</a:t>
            </a:r>
            <a:endParaRPr lang="en-US" sz="2600" dirty="0"/>
          </a:p>
          <a:p>
            <a:pPr fontAlgn="base"/>
            <a:r>
              <a:rPr lang="hu-HU" sz="2600" dirty="0"/>
              <a:t>F</a:t>
            </a:r>
            <a:r>
              <a:rPr lang="en-US" sz="2600" dirty="0" err="1"/>
              <a:t>eeling</a:t>
            </a:r>
            <a:r>
              <a:rPr lang="en-US" sz="2600" dirty="0"/>
              <a:t> empty</a:t>
            </a:r>
            <a:endParaRPr lang="en-US" sz="2600" dirty="0"/>
          </a:p>
          <a:p>
            <a:pPr fontAlgn="base"/>
            <a:r>
              <a:rPr lang="hu-HU" sz="2600" dirty="0"/>
              <a:t>F</a:t>
            </a:r>
            <a:r>
              <a:rPr lang="en-US" sz="2600" dirty="0" err="1"/>
              <a:t>inding</a:t>
            </a:r>
            <a:r>
              <a:rPr lang="en-US" sz="2600" dirty="0"/>
              <a:t> something or a partner who will balance you out</a:t>
            </a:r>
            <a:endParaRPr lang="en-US" sz="2600" dirty="0"/>
          </a:p>
          <a:p>
            <a:pPr fontAlgn="base"/>
            <a:r>
              <a:rPr lang="hu-HU" sz="2600" dirty="0"/>
              <a:t>T</a:t>
            </a:r>
            <a:r>
              <a:rPr lang="en-US" sz="2600" dirty="0"/>
              <a:t>he planets on the edge are the contact themes with the missing world</a:t>
            </a:r>
            <a:endParaRPr lang="en-US" sz="2600" dirty="0"/>
          </a:p>
          <a:p>
            <a:pPr fontAlgn="base"/>
            <a:r>
              <a:rPr lang="hu-HU" sz="2600" dirty="0"/>
              <a:t>M</a:t>
            </a:r>
            <a:r>
              <a:rPr lang="en-US" sz="2600" dirty="0"/>
              <a:t>e and the rest of the world</a:t>
            </a:r>
            <a:endParaRPr lang="en-US" sz="2600" dirty="0"/>
          </a:p>
          <a:p>
            <a:pPr fontAlgn="base"/>
            <a:r>
              <a:rPr lang="hu-HU" sz="2600" dirty="0"/>
              <a:t>S</a:t>
            </a:r>
            <a:r>
              <a:rPr lang="en-US" sz="2600" dirty="0" err="1"/>
              <a:t>uccess</a:t>
            </a:r>
            <a:r>
              <a:rPr lang="en-US" sz="2600" dirty="0"/>
              <a:t> where the planets are, the rest is missing, "the other half"</a:t>
            </a:r>
            <a:endParaRPr lang="en-US" sz="2600" dirty="0"/>
          </a:p>
          <a:p>
            <a:pPr fontAlgn="base"/>
            <a:r>
              <a:rPr lang="hu-HU" sz="2600" dirty="0"/>
              <a:t>L</a:t>
            </a:r>
            <a:r>
              <a:rPr lang="en-US" sz="2600" dirty="0" err="1"/>
              <a:t>ooking</a:t>
            </a:r>
            <a:r>
              <a:rPr lang="en-US" sz="2600" dirty="0"/>
              <a:t> for something which makes them complete</a:t>
            </a:r>
            <a:endParaRPr lang="en-US" sz="2600" dirty="0"/>
          </a:p>
          <a:p>
            <a:pPr fontAlgn="base"/>
            <a:r>
              <a:rPr lang="hu-HU" sz="2600" dirty="0"/>
              <a:t>P</a:t>
            </a:r>
            <a:r>
              <a:rPr lang="en-US" sz="2600" dirty="0" err="1"/>
              <a:t>latonic</a:t>
            </a:r>
            <a:r>
              <a:rPr lang="en-US" sz="2600" dirty="0"/>
              <a:t> love</a:t>
            </a:r>
            <a:endParaRPr lang="en-US" sz="2600" dirty="0"/>
          </a:p>
          <a:p>
            <a:pPr fontAlgn="base"/>
            <a:r>
              <a:rPr lang="hu-HU" sz="2600" dirty="0"/>
              <a:t>T</a:t>
            </a:r>
            <a:r>
              <a:rPr lang="en-US" sz="2600" dirty="0"/>
              <a:t>hey cannot be without a relationship</a:t>
            </a:r>
            <a:endParaRPr lang="en-US" sz="2600" dirty="0"/>
          </a:p>
          <a:p>
            <a:pPr fontAlgn="base"/>
            <a:r>
              <a:rPr lang="hu-HU" sz="2600" dirty="0"/>
              <a:t>O</a:t>
            </a:r>
            <a:r>
              <a:rPr lang="en-US" sz="2600" dirty="0" err="1"/>
              <a:t>bsession</a:t>
            </a:r>
            <a:r>
              <a:rPr lang="en-US" sz="2600" dirty="0"/>
              <a:t> relates to the </a:t>
            </a:r>
            <a:r>
              <a:rPr lang="en-US" sz="2600" dirty="0" err="1"/>
              <a:t>boundry</a:t>
            </a:r>
            <a:r>
              <a:rPr lang="en-US" sz="2600" dirty="0"/>
              <a:t> planets (key to become complete too)</a:t>
            </a:r>
            <a:endParaRPr lang="en-US" sz="2600" dirty="0"/>
          </a:p>
          <a:p>
            <a:endParaRPr lang="hu-HU" sz="1300" dirty="0"/>
          </a:p>
        </p:txBody>
      </p:sp>
      <p:pic>
        <p:nvPicPr>
          <p:cNvPr id="5" name="Kép 4" descr="A képen eszköz látható&#10;&#10;Automatikusan generált leírás"/>
          <p:cNvPicPr>
            <a:picLocks noChangeAspect="1"/>
          </p:cNvPicPr>
          <p:nvPr/>
        </p:nvPicPr>
        <p:blipFill rotWithShape="1">
          <a:blip r:embed="rId1">
            <a:extLst>
              <a:ext uri="{28A0092B-C50C-407E-A947-70E740481C1C}">
                <a14:useLocalDpi xmlns:a14="http://schemas.microsoft.com/office/drawing/2010/main" val="0"/>
              </a:ext>
            </a:extLst>
          </a:blip>
          <a:srcRect l="1389" r="696" b="3"/>
          <a:stretch>
            <a:fillRect/>
          </a:stretch>
        </p:blipFill>
        <p:spPr>
          <a:xfrm>
            <a:off x="6090613" y="640082"/>
            <a:ext cx="5461724" cy="5577837"/>
          </a:xfrm>
          <a:prstGeom prst="rect">
            <a:avLst/>
          </a:prstGeom>
          <a:effectLst/>
        </p:spPr>
      </p:pic>
      <p:pic>
        <p:nvPicPr>
          <p:cNvPr id="3076" name="Picture 3" descr="cropped-VIKTOR-ASTROLOGY-LOGO-1-1"/>
          <p:cNvPicPr>
            <a:picLocks noChangeAspect="1"/>
          </p:cNvPicPr>
          <p:nvPr>
            <p:ph sz="half" idx="2"/>
          </p:nvPr>
        </p:nvPicPr>
        <p:blipFill>
          <a:blip r:embed="rId2"/>
          <a:stretch>
            <a:fillRect/>
          </a:stretch>
        </p:blipFill>
        <p:spPr>
          <a:xfrm>
            <a:off x="5307965" y="6217920"/>
            <a:ext cx="1576070" cy="586105"/>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648929" y="629267"/>
            <a:ext cx="5127031" cy="813772"/>
          </a:xfrm>
        </p:spPr>
        <p:txBody>
          <a:bodyPr>
            <a:normAutofit/>
          </a:bodyPr>
          <a:lstStyle/>
          <a:p>
            <a:pPr algn="ctr"/>
            <a:r>
              <a:rPr lang="hu-HU" dirty="0" err="1">
                <a:solidFill>
                  <a:srgbClr val="0070C0"/>
                </a:solidFill>
              </a:rPr>
              <a:t>Splash</a:t>
            </a:r>
            <a:endParaRPr lang="hu-HU" dirty="0">
              <a:solidFill>
                <a:srgbClr val="0070C0"/>
              </a:solidFill>
            </a:endParaRPr>
          </a:p>
        </p:txBody>
      </p:sp>
      <p:sp>
        <p:nvSpPr>
          <p:cNvPr id="3" name="Tartalom helye 2"/>
          <p:cNvSpPr>
            <a:spLocks noGrp="1"/>
          </p:cNvSpPr>
          <p:nvPr>
            <p:ph idx="1"/>
          </p:nvPr>
        </p:nvSpPr>
        <p:spPr>
          <a:xfrm>
            <a:off x="648931" y="1771650"/>
            <a:ext cx="5127029" cy="4457084"/>
          </a:xfrm>
        </p:spPr>
        <p:txBody>
          <a:bodyPr>
            <a:normAutofit/>
          </a:bodyPr>
          <a:lstStyle/>
          <a:p>
            <a:pPr fontAlgn="base"/>
            <a:r>
              <a:rPr lang="hu-HU" sz="2400" dirty="0"/>
              <a:t>P</a:t>
            </a:r>
            <a:r>
              <a:rPr lang="en-US" sz="2400" dirty="0" err="1"/>
              <a:t>lanets</a:t>
            </a:r>
            <a:r>
              <a:rPr lang="en-US" sz="2400" dirty="0"/>
              <a:t> are </a:t>
            </a:r>
            <a:r>
              <a:rPr lang="en-US" sz="2400" dirty="0" err="1"/>
              <a:t>spl</a:t>
            </a:r>
            <a:r>
              <a:rPr lang="hu-HU" sz="2400" dirty="0"/>
              <a:t>a</a:t>
            </a:r>
            <a:r>
              <a:rPr lang="en-US" sz="2400" dirty="0"/>
              <a:t>shed all throughout the chart</a:t>
            </a:r>
            <a:endParaRPr lang="en-US" sz="2400" dirty="0"/>
          </a:p>
          <a:p>
            <a:pPr fontAlgn="base"/>
            <a:r>
              <a:rPr lang="hu-HU" sz="2400" dirty="0"/>
              <a:t>D</a:t>
            </a:r>
            <a:r>
              <a:rPr lang="en-US" sz="2400" dirty="0" err="1"/>
              <a:t>iverse</a:t>
            </a:r>
            <a:r>
              <a:rPr lang="en-US" sz="2400" dirty="0"/>
              <a:t> interest</a:t>
            </a:r>
            <a:endParaRPr lang="en-US" sz="2400" dirty="0"/>
          </a:p>
          <a:p>
            <a:pPr fontAlgn="base"/>
            <a:r>
              <a:rPr lang="hu-HU" sz="2400" dirty="0"/>
              <a:t>E</a:t>
            </a:r>
            <a:r>
              <a:rPr lang="en-US" sz="2400" dirty="0" err="1"/>
              <a:t>asily</a:t>
            </a:r>
            <a:r>
              <a:rPr lang="en-US" sz="2400" dirty="0"/>
              <a:t> scattered</a:t>
            </a:r>
            <a:endParaRPr lang="en-US" sz="2400" dirty="0"/>
          </a:p>
          <a:p>
            <a:pPr fontAlgn="base"/>
            <a:r>
              <a:rPr lang="hu-HU" sz="2400" dirty="0"/>
              <a:t>J</a:t>
            </a:r>
            <a:r>
              <a:rPr lang="en-US" sz="2400" dirty="0"/>
              <a:t>ack of all trades</a:t>
            </a:r>
            <a:endParaRPr lang="en-US" sz="2400" dirty="0"/>
          </a:p>
          <a:p>
            <a:pPr fontAlgn="base"/>
            <a:r>
              <a:rPr lang="hu-HU" sz="2400" dirty="0"/>
              <a:t>V</a:t>
            </a:r>
            <a:r>
              <a:rPr lang="en-US" sz="2400" dirty="0" err="1"/>
              <a:t>ersatile</a:t>
            </a:r>
            <a:endParaRPr lang="en-US" sz="2400" dirty="0"/>
          </a:p>
          <a:p>
            <a:pPr fontAlgn="base"/>
            <a:r>
              <a:rPr lang="hu-HU" sz="2400" dirty="0"/>
              <a:t>N</a:t>
            </a:r>
            <a:r>
              <a:rPr lang="en-US" sz="2400" dirty="0"/>
              <a:t>o </a:t>
            </a:r>
            <a:r>
              <a:rPr lang="en-US" sz="2400" dirty="0" err="1"/>
              <a:t>boundries</a:t>
            </a:r>
            <a:r>
              <a:rPr lang="en-US" sz="2400" dirty="0"/>
              <a:t> between me and others</a:t>
            </a:r>
            <a:endParaRPr lang="en-US" sz="2400" dirty="0"/>
          </a:p>
          <a:p>
            <a:pPr fontAlgn="base"/>
            <a:r>
              <a:rPr lang="hu-HU" sz="2400" dirty="0"/>
              <a:t>N</a:t>
            </a:r>
            <a:r>
              <a:rPr lang="en-US" sz="2400" dirty="0"/>
              <a:t>o clue what direction they want to pursue</a:t>
            </a:r>
            <a:endParaRPr lang="en-US" sz="2400" dirty="0"/>
          </a:p>
          <a:p>
            <a:pPr fontAlgn="base"/>
            <a:r>
              <a:rPr lang="hu-HU" sz="2400" dirty="0"/>
              <a:t>D</a:t>
            </a:r>
            <a:r>
              <a:rPr lang="en-US" sz="2400" dirty="0" err="1"/>
              <a:t>esire</a:t>
            </a:r>
            <a:r>
              <a:rPr lang="en-US" sz="2400" dirty="0"/>
              <a:t> for </a:t>
            </a:r>
            <a:r>
              <a:rPr lang="en-US" sz="2400" dirty="0" err="1"/>
              <a:t>independancy</a:t>
            </a:r>
            <a:endParaRPr lang="en-US" sz="2400" dirty="0"/>
          </a:p>
          <a:p>
            <a:endParaRPr lang="hu-HU" sz="2000" dirty="0"/>
          </a:p>
        </p:txBody>
      </p:sp>
      <p:pic>
        <p:nvPicPr>
          <p:cNvPr id="5" name="Kép 4" descr="A képen objektum látható&#10;&#10;Automatikusan generált leírás"/>
          <p:cNvPicPr>
            <a:picLocks noChangeAspect="1"/>
          </p:cNvPicPr>
          <p:nvPr/>
        </p:nvPicPr>
        <p:blipFill rotWithShape="1">
          <a:blip r:embed="rId1">
            <a:extLst>
              <a:ext uri="{28A0092B-C50C-407E-A947-70E740481C1C}">
                <a14:useLocalDpi xmlns:a14="http://schemas.microsoft.com/office/drawing/2010/main" val="0"/>
              </a:ext>
            </a:extLst>
          </a:blip>
          <a:srcRect l="650" r="1434" b="3"/>
          <a:stretch>
            <a:fillRect/>
          </a:stretch>
        </p:blipFill>
        <p:spPr>
          <a:xfrm>
            <a:off x="6090613" y="640082"/>
            <a:ext cx="5461724" cy="5577837"/>
          </a:xfrm>
          <a:prstGeom prst="rect">
            <a:avLst/>
          </a:prstGeom>
          <a:effectLst/>
        </p:spPr>
      </p:pic>
      <p:pic>
        <p:nvPicPr>
          <p:cNvPr id="3076" name="Picture 3" descr="cropped-VIKTOR-ASTROLOGY-LOGO-1-1"/>
          <p:cNvPicPr>
            <a:picLocks noChangeAspect="1"/>
          </p:cNvPicPr>
          <p:nvPr>
            <p:ph sz="half" idx="2"/>
          </p:nvPr>
        </p:nvPicPr>
        <p:blipFill>
          <a:blip r:embed="rId2"/>
          <a:stretch>
            <a:fillRect/>
          </a:stretch>
        </p:blipFill>
        <p:spPr>
          <a:xfrm>
            <a:off x="5307965" y="6217920"/>
            <a:ext cx="1576070" cy="586105"/>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648929" y="629266"/>
            <a:ext cx="5127031" cy="885209"/>
          </a:xfrm>
        </p:spPr>
        <p:txBody>
          <a:bodyPr>
            <a:normAutofit/>
          </a:bodyPr>
          <a:lstStyle/>
          <a:p>
            <a:pPr algn="ctr"/>
            <a:r>
              <a:rPr lang="hu-HU" dirty="0" err="1">
                <a:solidFill>
                  <a:srgbClr val="0070C0"/>
                </a:solidFill>
              </a:rPr>
              <a:t>Bundle</a:t>
            </a:r>
            <a:r>
              <a:rPr lang="hu-HU" dirty="0"/>
              <a:t> </a:t>
            </a:r>
            <a:endParaRPr lang="hu-HU" dirty="0"/>
          </a:p>
        </p:txBody>
      </p:sp>
      <p:sp>
        <p:nvSpPr>
          <p:cNvPr id="3" name="Tartalom helye 2"/>
          <p:cNvSpPr>
            <a:spLocks noGrp="1"/>
          </p:cNvSpPr>
          <p:nvPr>
            <p:ph idx="1"/>
          </p:nvPr>
        </p:nvSpPr>
        <p:spPr>
          <a:xfrm>
            <a:off x="648930" y="1634490"/>
            <a:ext cx="5127029" cy="4589329"/>
          </a:xfrm>
        </p:spPr>
        <p:txBody>
          <a:bodyPr>
            <a:normAutofit fontScale="92500" lnSpcReduction="20000"/>
          </a:bodyPr>
          <a:lstStyle/>
          <a:p>
            <a:pPr fontAlgn="base"/>
            <a:r>
              <a:rPr lang="en-US" dirty="0"/>
              <a:t>Planets are crumbled in 4 zodiac signs</a:t>
            </a:r>
            <a:endParaRPr lang="en-US" dirty="0"/>
          </a:p>
          <a:p>
            <a:pPr fontAlgn="base"/>
            <a:r>
              <a:rPr lang="hu-HU" dirty="0"/>
              <a:t>E</a:t>
            </a:r>
            <a:r>
              <a:rPr lang="en-US" dirty="0" err="1"/>
              <a:t>xtreme</a:t>
            </a:r>
            <a:r>
              <a:rPr lang="en-US" dirty="0"/>
              <a:t> focus on one part of life</a:t>
            </a:r>
            <a:endParaRPr lang="en-US" dirty="0"/>
          </a:p>
          <a:p>
            <a:pPr fontAlgn="base"/>
            <a:r>
              <a:rPr lang="hu-HU" dirty="0"/>
              <a:t>O</a:t>
            </a:r>
            <a:r>
              <a:rPr lang="en-US" dirty="0" err="1"/>
              <a:t>bsessive</a:t>
            </a:r>
            <a:endParaRPr lang="en-US" dirty="0"/>
          </a:p>
          <a:p>
            <a:pPr fontAlgn="base"/>
            <a:r>
              <a:rPr lang="hu-HU" dirty="0"/>
              <a:t>V</a:t>
            </a:r>
            <a:r>
              <a:rPr lang="en-US" dirty="0" err="1"/>
              <a:t>ery</a:t>
            </a:r>
            <a:r>
              <a:rPr lang="en-US" dirty="0"/>
              <a:t> talented, but need to be able to focus on  other parts of chart too</a:t>
            </a:r>
            <a:endParaRPr lang="en-US" dirty="0"/>
          </a:p>
          <a:p>
            <a:pPr fontAlgn="base"/>
            <a:r>
              <a:rPr lang="hu-HU" dirty="0"/>
              <a:t>S</a:t>
            </a:r>
            <a:r>
              <a:rPr lang="en-US" dirty="0" err="1"/>
              <a:t>uperhero</a:t>
            </a:r>
            <a:endParaRPr lang="en-US" dirty="0"/>
          </a:p>
          <a:p>
            <a:pPr fontAlgn="base"/>
            <a:r>
              <a:rPr lang="hu-HU" dirty="0"/>
              <a:t>E</a:t>
            </a:r>
            <a:r>
              <a:rPr lang="en-US" dirty="0" err="1"/>
              <a:t>xaggeration</a:t>
            </a:r>
            <a:r>
              <a:rPr lang="en-US" dirty="0"/>
              <a:t> (psychological inflation)</a:t>
            </a:r>
            <a:endParaRPr lang="en-US" dirty="0"/>
          </a:p>
          <a:p>
            <a:pPr fontAlgn="base"/>
            <a:r>
              <a:rPr lang="hu-HU" dirty="0"/>
              <a:t>R</a:t>
            </a:r>
            <a:r>
              <a:rPr lang="en-US" dirty="0" err="1"/>
              <a:t>isk</a:t>
            </a:r>
            <a:r>
              <a:rPr lang="en-US" dirty="0"/>
              <a:t> takers</a:t>
            </a:r>
            <a:endParaRPr lang="en-US" dirty="0"/>
          </a:p>
          <a:p>
            <a:pPr fontAlgn="base"/>
            <a:r>
              <a:rPr lang="hu-HU" dirty="0"/>
              <a:t>W</a:t>
            </a:r>
            <a:r>
              <a:rPr lang="en-US" dirty="0"/>
              <a:t>inners / losers</a:t>
            </a:r>
            <a:endParaRPr lang="en-US" dirty="0"/>
          </a:p>
          <a:p>
            <a:endParaRPr lang="hu-HU" sz="2200" dirty="0"/>
          </a:p>
        </p:txBody>
      </p:sp>
      <p:pic>
        <p:nvPicPr>
          <p:cNvPr id="7" name="Kép 6" descr="A képen eszköz, objektum látható&#10;&#10;Automatikusan generált leírás"/>
          <p:cNvPicPr>
            <a:picLocks noChangeAspect="1"/>
          </p:cNvPicPr>
          <p:nvPr/>
        </p:nvPicPr>
        <p:blipFill rotWithShape="1">
          <a:blip r:embed="rId1">
            <a:extLst>
              <a:ext uri="{28A0092B-C50C-407E-A947-70E740481C1C}">
                <a14:useLocalDpi xmlns:a14="http://schemas.microsoft.com/office/drawing/2010/main" val="0"/>
              </a:ext>
            </a:extLst>
          </a:blip>
          <a:srcRect r="2085" b="3"/>
          <a:stretch>
            <a:fillRect/>
          </a:stretch>
        </p:blipFill>
        <p:spPr>
          <a:xfrm>
            <a:off x="6090613" y="640082"/>
            <a:ext cx="5461724" cy="5577837"/>
          </a:xfrm>
          <a:prstGeom prst="rect">
            <a:avLst/>
          </a:prstGeom>
          <a:effectLst/>
        </p:spPr>
      </p:pic>
      <p:pic>
        <p:nvPicPr>
          <p:cNvPr id="3076" name="Picture 3" descr="cropped-VIKTOR-ASTROLOGY-LOGO-1-1"/>
          <p:cNvPicPr>
            <a:picLocks noChangeAspect="1"/>
          </p:cNvPicPr>
          <p:nvPr>
            <p:ph sz="half" idx="2"/>
          </p:nvPr>
        </p:nvPicPr>
        <p:blipFill>
          <a:blip r:embed="rId2"/>
          <a:stretch>
            <a:fillRect/>
          </a:stretch>
        </p:blipFill>
        <p:spPr>
          <a:xfrm>
            <a:off x="5307965" y="6217920"/>
            <a:ext cx="1576070" cy="586105"/>
          </a:xfrm>
          <a:prstGeom prst="rect">
            <a:avLst/>
          </a:prstGeom>
          <a:noFill/>
          <a:ln w="9525">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648929" y="629266"/>
            <a:ext cx="5127031" cy="899497"/>
          </a:xfrm>
        </p:spPr>
        <p:txBody>
          <a:bodyPr>
            <a:normAutofit/>
          </a:bodyPr>
          <a:lstStyle/>
          <a:p>
            <a:pPr algn="ctr"/>
            <a:r>
              <a:rPr lang="hu-HU" dirty="0" err="1">
                <a:solidFill>
                  <a:srgbClr val="0070C0"/>
                </a:solidFill>
              </a:rPr>
              <a:t>Locomotive</a:t>
            </a:r>
            <a:endParaRPr lang="hu-HU" dirty="0">
              <a:solidFill>
                <a:srgbClr val="0070C0"/>
              </a:solidFill>
            </a:endParaRPr>
          </a:p>
        </p:txBody>
      </p:sp>
      <p:sp>
        <p:nvSpPr>
          <p:cNvPr id="3" name="Tartalom helye 2"/>
          <p:cNvSpPr>
            <a:spLocks noGrp="1"/>
          </p:cNvSpPr>
          <p:nvPr>
            <p:ph idx="1"/>
          </p:nvPr>
        </p:nvSpPr>
        <p:spPr>
          <a:xfrm>
            <a:off x="648930" y="1714500"/>
            <a:ext cx="5127029" cy="4509319"/>
          </a:xfrm>
        </p:spPr>
        <p:txBody>
          <a:bodyPr>
            <a:normAutofit lnSpcReduction="20000"/>
          </a:bodyPr>
          <a:lstStyle/>
          <a:p>
            <a:pPr fontAlgn="base"/>
            <a:r>
              <a:rPr lang="hu-HU" sz="2400" dirty="0" err="1"/>
              <a:t>Pl</a:t>
            </a:r>
            <a:r>
              <a:rPr lang="en-US" sz="2400" dirty="0" err="1"/>
              <a:t>anets</a:t>
            </a:r>
            <a:r>
              <a:rPr lang="en-US" sz="2400" dirty="0"/>
              <a:t> occupy 2/3 of the entire chart (9 houses out of 12)</a:t>
            </a:r>
            <a:endParaRPr lang="en-US" sz="2400" dirty="0"/>
          </a:p>
          <a:p>
            <a:pPr fontAlgn="base"/>
            <a:r>
              <a:rPr lang="en-US" sz="2400" dirty="0"/>
              <a:t>3 houses are unexpressed area</a:t>
            </a:r>
            <a:endParaRPr lang="en-US" sz="2400" dirty="0"/>
          </a:p>
          <a:p>
            <a:pPr fontAlgn="base"/>
            <a:r>
              <a:rPr lang="hu-HU" sz="2400" dirty="0"/>
              <a:t>W</a:t>
            </a:r>
            <a:r>
              <a:rPr lang="en-US" sz="2400" dirty="0" err="1"/>
              <a:t>orking</a:t>
            </a:r>
            <a:r>
              <a:rPr lang="en-US" sz="2400" dirty="0"/>
              <a:t> harder to achieve in those houses</a:t>
            </a:r>
            <a:endParaRPr lang="en-US" sz="2400" dirty="0"/>
          </a:p>
          <a:p>
            <a:pPr fontAlgn="base"/>
            <a:r>
              <a:rPr lang="hu-HU" sz="2400" dirty="0"/>
              <a:t>L</a:t>
            </a:r>
            <a:r>
              <a:rPr lang="en-US" sz="2400" dirty="0" err="1"/>
              <a:t>ike</a:t>
            </a:r>
            <a:r>
              <a:rPr lang="en-US" sz="2400" dirty="0"/>
              <a:t> to leave a stamp on the world</a:t>
            </a:r>
            <a:endParaRPr lang="en-US" sz="2400" dirty="0"/>
          </a:p>
          <a:p>
            <a:pPr fontAlgn="base"/>
            <a:r>
              <a:rPr lang="hu-HU" sz="2400" dirty="0"/>
              <a:t>M</a:t>
            </a:r>
            <a:r>
              <a:rPr lang="en-US" sz="2400" dirty="0" err="1"/>
              <a:t>oving</a:t>
            </a:r>
            <a:r>
              <a:rPr lang="en-US" sz="2400" dirty="0"/>
              <a:t> forward</a:t>
            </a:r>
            <a:endParaRPr lang="en-US" sz="2400" dirty="0"/>
          </a:p>
          <a:p>
            <a:pPr fontAlgn="base"/>
            <a:r>
              <a:rPr lang="hu-HU" sz="2400" dirty="0"/>
              <a:t>R</a:t>
            </a:r>
            <a:r>
              <a:rPr lang="en-US" sz="2400" dirty="0" err="1"/>
              <a:t>estless,full</a:t>
            </a:r>
            <a:r>
              <a:rPr lang="en-US" sz="2400" dirty="0"/>
              <a:t> of energy</a:t>
            </a:r>
            <a:endParaRPr lang="en-US" sz="2400" dirty="0"/>
          </a:p>
          <a:p>
            <a:pPr fontAlgn="base"/>
            <a:r>
              <a:rPr lang="hu-HU" sz="2400" dirty="0"/>
              <a:t>F</a:t>
            </a:r>
            <a:r>
              <a:rPr lang="en-US" sz="2400" dirty="0" err="1"/>
              <a:t>irst</a:t>
            </a:r>
            <a:r>
              <a:rPr lang="en-US" sz="2400" dirty="0"/>
              <a:t> planet in the clockwise direction - pulls the coaches (determines goals and the nature of dynamics</a:t>
            </a:r>
            <a:r>
              <a:rPr lang="hu-HU" sz="2400" dirty="0"/>
              <a:t>)</a:t>
            </a:r>
            <a:endParaRPr lang="en-US" sz="2400" dirty="0"/>
          </a:p>
          <a:p>
            <a:pPr fontAlgn="base"/>
            <a:r>
              <a:rPr lang="hu-HU" sz="2400" dirty="0"/>
              <a:t>L</a:t>
            </a:r>
            <a:r>
              <a:rPr lang="en-US" sz="2400" dirty="0" err="1"/>
              <a:t>ast</a:t>
            </a:r>
            <a:r>
              <a:rPr lang="en-US" sz="2400" dirty="0"/>
              <a:t> coach (planet) suffers the most</a:t>
            </a:r>
            <a:endParaRPr lang="en-US" sz="2400" dirty="0"/>
          </a:p>
          <a:p>
            <a:endParaRPr lang="hu-HU" sz="1800" dirty="0"/>
          </a:p>
        </p:txBody>
      </p:sp>
      <p:pic>
        <p:nvPicPr>
          <p:cNvPr id="5" name="Kép 4" descr="A képen objektum, karóra látható&#10;&#10;Automatikusan generált leírás"/>
          <p:cNvPicPr>
            <a:picLocks noChangeAspect="1"/>
          </p:cNvPicPr>
          <p:nvPr/>
        </p:nvPicPr>
        <p:blipFill rotWithShape="1">
          <a:blip r:embed="rId1">
            <a:extLst>
              <a:ext uri="{28A0092B-C50C-407E-A947-70E740481C1C}">
                <a14:useLocalDpi xmlns:a14="http://schemas.microsoft.com/office/drawing/2010/main" val="0"/>
              </a:ext>
            </a:extLst>
          </a:blip>
          <a:srcRect l="2082" r="3" b="3"/>
          <a:stretch>
            <a:fillRect/>
          </a:stretch>
        </p:blipFill>
        <p:spPr>
          <a:xfrm>
            <a:off x="6090613" y="640082"/>
            <a:ext cx="5461724" cy="5577837"/>
          </a:xfrm>
          <a:prstGeom prst="rect">
            <a:avLst/>
          </a:prstGeom>
          <a:effectLst/>
        </p:spPr>
      </p:pic>
      <p:pic>
        <p:nvPicPr>
          <p:cNvPr id="3076" name="Picture 3" descr="cropped-VIKTOR-ASTROLOGY-LOGO-1-1"/>
          <p:cNvPicPr>
            <a:picLocks noChangeAspect="1"/>
          </p:cNvPicPr>
          <p:nvPr>
            <p:ph sz="half" idx="2"/>
          </p:nvPr>
        </p:nvPicPr>
        <p:blipFill>
          <a:blip r:embed="rId2"/>
          <a:stretch>
            <a:fillRect/>
          </a:stretch>
        </p:blipFill>
        <p:spPr>
          <a:xfrm>
            <a:off x="5307965" y="6217920"/>
            <a:ext cx="1576070" cy="586105"/>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648929" y="629266"/>
            <a:ext cx="6586491" cy="1285259"/>
          </a:xfrm>
        </p:spPr>
        <p:txBody>
          <a:bodyPr>
            <a:normAutofit/>
          </a:bodyPr>
          <a:lstStyle/>
          <a:p>
            <a:pPr algn="ctr"/>
            <a:r>
              <a:rPr lang="hu-HU" dirty="0" err="1">
                <a:solidFill>
                  <a:srgbClr val="0070C0"/>
                </a:solidFill>
              </a:rPr>
              <a:t>Splay</a:t>
            </a:r>
            <a:endParaRPr lang="hu-HU" dirty="0">
              <a:solidFill>
                <a:srgbClr val="0070C0"/>
              </a:solidFill>
            </a:endParaRPr>
          </a:p>
        </p:txBody>
      </p:sp>
      <p:sp>
        <p:nvSpPr>
          <p:cNvPr id="3" name="Tartalom helye 2"/>
          <p:cNvSpPr>
            <a:spLocks noGrp="1"/>
          </p:cNvSpPr>
          <p:nvPr>
            <p:ph idx="1"/>
          </p:nvPr>
        </p:nvSpPr>
        <p:spPr>
          <a:xfrm>
            <a:off x="648930" y="2438400"/>
            <a:ext cx="6586489" cy="3785419"/>
          </a:xfrm>
        </p:spPr>
        <p:txBody>
          <a:bodyPr>
            <a:normAutofit/>
          </a:bodyPr>
          <a:lstStyle/>
          <a:p>
            <a:pPr fontAlgn="base"/>
            <a:r>
              <a:rPr lang="en-US" dirty="0"/>
              <a:t>Planets are concentrated in a fee area of chart (like 3 </a:t>
            </a:r>
            <a:r>
              <a:rPr lang="en-US" dirty="0" err="1"/>
              <a:t>stellium</a:t>
            </a:r>
            <a:r>
              <a:rPr lang="en-US" dirty="0"/>
              <a:t>)</a:t>
            </a:r>
            <a:endParaRPr lang="en-US" dirty="0"/>
          </a:p>
          <a:p>
            <a:pPr fontAlgn="base"/>
            <a:r>
              <a:rPr lang="hu-HU" dirty="0"/>
              <a:t>S</a:t>
            </a:r>
            <a:r>
              <a:rPr lang="en-US" dirty="0" err="1"/>
              <a:t>trong</a:t>
            </a:r>
            <a:r>
              <a:rPr lang="en-US" dirty="0"/>
              <a:t> interests in those areas</a:t>
            </a:r>
            <a:endParaRPr lang="en-US" dirty="0"/>
          </a:p>
          <a:p>
            <a:pPr fontAlgn="base"/>
            <a:r>
              <a:rPr lang="hu-HU" dirty="0"/>
              <a:t>C</a:t>
            </a:r>
            <a:r>
              <a:rPr lang="en-US" dirty="0" err="1"/>
              <a:t>ould</a:t>
            </a:r>
            <a:r>
              <a:rPr lang="en-US" dirty="0"/>
              <a:t> be successful in those areas</a:t>
            </a:r>
            <a:endParaRPr lang="en-US" dirty="0"/>
          </a:p>
          <a:p>
            <a:endParaRPr lang="hu-HU" sz="2400" dirty="0"/>
          </a:p>
        </p:txBody>
      </p:sp>
      <p:pic>
        <p:nvPicPr>
          <p:cNvPr id="1026" name="Picture 2" descr="Image result for splay chart astrology"/>
          <p:cNvPicPr>
            <a:picLocks noChangeAspect="1" noChangeArrowheads="1"/>
          </p:cNvPicPr>
          <p:nvPr/>
        </p:nvPicPr>
        <p:blipFill rotWithShape="1">
          <a:blip r:embed="rId1">
            <a:extLst>
              <a:ext uri="{28A0092B-C50C-407E-A947-70E740481C1C}">
                <a14:useLocalDpi xmlns:a14="http://schemas.microsoft.com/office/drawing/2010/main" val="0"/>
              </a:ext>
            </a:extLst>
          </a:blip>
          <a:srcRect l="4519" r="4737"/>
          <a:stretch>
            <a:fillRect/>
          </a:stretch>
        </p:blipFill>
        <p:spPr bwMode="auto">
          <a:xfrm>
            <a:off x="7556409" y="640082"/>
            <a:ext cx="3995928" cy="557783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76" name="Picture 3" descr="cropped-VIKTOR-ASTROLOGY-LOGO-1-1"/>
          <p:cNvPicPr>
            <a:picLocks noChangeAspect="1"/>
          </p:cNvPicPr>
          <p:nvPr>
            <p:ph sz="half" idx="2"/>
          </p:nvPr>
        </p:nvPicPr>
        <p:blipFill>
          <a:blip r:embed="rId2"/>
          <a:stretch>
            <a:fillRect/>
          </a:stretch>
        </p:blipFill>
        <p:spPr>
          <a:xfrm>
            <a:off x="5307965" y="6217920"/>
            <a:ext cx="1576070" cy="586105"/>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648929" y="629267"/>
            <a:ext cx="5127031" cy="913784"/>
          </a:xfrm>
        </p:spPr>
        <p:txBody>
          <a:bodyPr>
            <a:normAutofit/>
          </a:bodyPr>
          <a:lstStyle/>
          <a:p>
            <a:pPr algn="ctr"/>
            <a:r>
              <a:rPr lang="hu-HU" dirty="0" err="1">
                <a:solidFill>
                  <a:srgbClr val="0070C0"/>
                </a:solidFill>
              </a:rPr>
              <a:t>Bucket</a:t>
            </a:r>
            <a:endParaRPr lang="hu-HU" dirty="0">
              <a:solidFill>
                <a:srgbClr val="0070C0"/>
              </a:solidFill>
            </a:endParaRPr>
          </a:p>
        </p:txBody>
      </p:sp>
      <p:sp>
        <p:nvSpPr>
          <p:cNvPr id="3" name="Tartalom helye 2"/>
          <p:cNvSpPr>
            <a:spLocks noGrp="1"/>
          </p:cNvSpPr>
          <p:nvPr>
            <p:ph idx="1"/>
          </p:nvPr>
        </p:nvSpPr>
        <p:spPr>
          <a:xfrm>
            <a:off x="648930" y="1680210"/>
            <a:ext cx="5127029" cy="4543609"/>
          </a:xfrm>
        </p:spPr>
        <p:txBody>
          <a:bodyPr>
            <a:normAutofit lnSpcReduction="10000"/>
          </a:bodyPr>
          <a:lstStyle/>
          <a:p>
            <a:pPr fontAlgn="base"/>
            <a:r>
              <a:rPr lang="hu-HU" sz="1800" dirty="0">
                <a:latin typeface="+mj-lt"/>
              </a:rPr>
              <a:t>M</a:t>
            </a:r>
            <a:r>
              <a:rPr lang="en-US" sz="1800" dirty="0" err="1">
                <a:latin typeface="+mj-lt"/>
              </a:rPr>
              <a:t>ost</a:t>
            </a:r>
            <a:r>
              <a:rPr lang="en-US" sz="1800" dirty="0">
                <a:latin typeface="+mj-lt"/>
              </a:rPr>
              <a:t> planets are on one side (bowl) and a singleton planet on the other side. </a:t>
            </a:r>
            <a:endParaRPr lang="en-US" sz="1800" dirty="0">
              <a:latin typeface="+mj-lt"/>
            </a:endParaRPr>
          </a:p>
          <a:p>
            <a:pPr fontAlgn="base"/>
            <a:r>
              <a:rPr lang="hu-HU" sz="1800" dirty="0">
                <a:latin typeface="+mj-lt"/>
              </a:rPr>
              <a:t>T</a:t>
            </a:r>
            <a:r>
              <a:rPr lang="en-US" sz="1800" dirty="0">
                <a:latin typeface="+mj-lt"/>
              </a:rPr>
              <a:t>he handle shows where the person confronts or manifest the most</a:t>
            </a:r>
            <a:endParaRPr lang="en-US" sz="1800" dirty="0">
              <a:latin typeface="+mj-lt"/>
            </a:endParaRPr>
          </a:p>
          <a:p>
            <a:pPr fontAlgn="base"/>
            <a:r>
              <a:rPr lang="hu-HU" sz="1800" dirty="0">
                <a:latin typeface="+mj-lt"/>
              </a:rPr>
              <a:t>P</a:t>
            </a:r>
            <a:r>
              <a:rPr lang="en-US" sz="1800" dirty="0" err="1">
                <a:latin typeface="+mj-lt"/>
              </a:rPr>
              <a:t>oint</a:t>
            </a:r>
            <a:r>
              <a:rPr lang="en-US" sz="1800" dirty="0">
                <a:latin typeface="+mj-lt"/>
              </a:rPr>
              <a:t> that holds native's life together</a:t>
            </a:r>
            <a:endParaRPr lang="en-US" sz="1800" dirty="0">
              <a:latin typeface="+mj-lt"/>
            </a:endParaRPr>
          </a:p>
          <a:p>
            <a:pPr fontAlgn="base"/>
            <a:r>
              <a:rPr lang="hu-HU" sz="1800" dirty="0">
                <a:latin typeface="+mj-lt"/>
              </a:rPr>
              <a:t>C</a:t>
            </a:r>
            <a:r>
              <a:rPr lang="en-US" sz="1800" dirty="0" err="1">
                <a:latin typeface="+mj-lt"/>
              </a:rPr>
              <a:t>onflict</a:t>
            </a:r>
            <a:r>
              <a:rPr lang="en-US" sz="1800" dirty="0">
                <a:latin typeface="+mj-lt"/>
              </a:rPr>
              <a:t> / crisis or plenty of effort to avoid</a:t>
            </a:r>
            <a:endParaRPr lang="en-US" sz="1800" dirty="0">
              <a:latin typeface="+mj-lt"/>
            </a:endParaRPr>
          </a:p>
          <a:p>
            <a:pPr fontAlgn="base"/>
            <a:r>
              <a:rPr lang="en-US" sz="2000" dirty="0">
                <a:latin typeface="+mj-lt"/>
              </a:rPr>
              <a:t>Luna singleton - home, family, nutrition, care for soul, the public</a:t>
            </a:r>
            <a:endParaRPr lang="en-US" sz="2000" dirty="0">
              <a:latin typeface="+mj-lt"/>
            </a:endParaRPr>
          </a:p>
          <a:p>
            <a:pPr fontAlgn="base"/>
            <a:r>
              <a:rPr lang="en-US" sz="2000" dirty="0">
                <a:latin typeface="+mj-lt"/>
              </a:rPr>
              <a:t>Saturn singleton - structure, administration, law, office, justice, authority</a:t>
            </a:r>
            <a:endParaRPr lang="en-US" sz="2000" dirty="0">
              <a:latin typeface="+mj-lt"/>
            </a:endParaRPr>
          </a:p>
          <a:p>
            <a:pPr fontAlgn="base"/>
            <a:r>
              <a:rPr lang="en-US" sz="2000" dirty="0">
                <a:latin typeface="+mj-lt"/>
              </a:rPr>
              <a:t>Jupiter - expansion, philosophy, spirituality, business, adventure, education, travel</a:t>
            </a:r>
            <a:endParaRPr lang="en-US" sz="2000" dirty="0">
              <a:latin typeface="+mj-lt"/>
            </a:endParaRPr>
          </a:p>
          <a:p>
            <a:pPr fontAlgn="base"/>
            <a:r>
              <a:rPr lang="en-US" sz="2000" dirty="0">
                <a:latin typeface="+mj-lt"/>
              </a:rPr>
              <a:t>Mars - sport, fight, vitality, life </a:t>
            </a:r>
            <a:r>
              <a:rPr lang="en-US" sz="2000" dirty="0" err="1">
                <a:latin typeface="+mj-lt"/>
              </a:rPr>
              <a:t>forc</a:t>
            </a:r>
            <a:r>
              <a:rPr lang="hu-HU" sz="2000" dirty="0">
                <a:latin typeface="+mj-lt"/>
              </a:rPr>
              <a:t>e</a:t>
            </a:r>
            <a:endParaRPr lang="en-US" sz="2000" dirty="0">
              <a:latin typeface="+mj-lt"/>
            </a:endParaRPr>
          </a:p>
          <a:p>
            <a:pPr fontAlgn="base"/>
            <a:r>
              <a:rPr lang="en-US" sz="2000" dirty="0">
                <a:latin typeface="+mj-lt"/>
              </a:rPr>
              <a:t>This is the shape of extreme</a:t>
            </a:r>
            <a:endParaRPr lang="en-US" sz="2000" dirty="0">
              <a:latin typeface="+mj-lt"/>
            </a:endParaRPr>
          </a:p>
        </p:txBody>
      </p:sp>
      <p:pic>
        <p:nvPicPr>
          <p:cNvPr id="5" name="Kép 4" descr="A képen objektum látható&#10;&#10;Automatikusan generált leírás"/>
          <p:cNvPicPr>
            <a:picLocks noChangeAspect="1"/>
          </p:cNvPicPr>
          <p:nvPr/>
        </p:nvPicPr>
        <p:blipFill rotWithShape="1">
          <a:blip r:embed="rId1">
            <a:extLst>
              <a:ext uri="{28A0092B-C50C-407E-A947-70E740481C1C}">
                <a14:useLocalDpi xmlns:a14="http://schemas.microsoft.com/office/drawing/2010/main" val="0"/>
              </a:ext>
            </a:extLst>
          </a:blip>
          <a:srcRect r="2085" b="3"/>
          <a:stretch>
            <a:fillRect/>
          </a:stretch>
        </p:blipFill>
        <p:spPr>
          <a:xfrm>
            <a:off x="6090613" y="640082"/>
            <a:ext cx="5461724" cy="5577837"/>
          </a:xfrm>
          <a:prstGeom prst="rect">
            <a:avLst/>
          </a:prstGeom>
          <a:effectLst/>
        </p:spPr>
      </p:pic>
      <p:pic>
        <p:nvPicPr>
          <p:cNvPr id="3076" name="Picture 3" descr="cropped-VIKTOR-ASTROLOGY-LOGO-1-1"/>
          <p:cNvPicPr>
            <a:picLocks noChangeAspect="1"/>
          </p:cNvPicPr>
          <p:nvPr>
            <p:ph sz="half" idx="2"/>
          </p:nvPr>
        </p:nvPicPr>
        <p:blipFill>
          <a:blip r:embed="rId2"/>
          <a:stretch>
            <a:fillRect/>
          </a:stretch>
        </p:blipFill>
        <p:spPr>
          <a:xfrm>
            <a:off x="5307965" y="6217920"/>
            <a:ext cx="1576070" cy="586105"/>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648929" y="629267"/>
            <a:ext cx="5127031" cy="1142384"/>
          </a:xfrm>
        </p:spPr>
        <p:txBody>
          <a:bodyPr>
            <a:normAutofit/>
          </a:bodyPr>
          <a:lstStyle/>
          <a:p>
            <a:pPr algn="ctr"/>
            <a:r>
              <a:rPr lang="hu-HU" dirty="0" err="1"/>
              <a:t>Aspect</a:t>
            </a:r>
            <a:r>
              <a:rPr lang="hu-HU" dirty="0"/>
              <a:t> </a:t>
            </a:r>
            <a:r>
              <a:rPr lang="hu-HU" dirty="0" err="1"/>
              <a:t>shapes</a:t>
            </a:r>
            <a:endParaRPr lang="hu-HU" dirty="0"/>
          </a:p>
        </p:txBody>
      </p:sp>
      <p:sp>
        <p:nvSpPr>
          <p:cNvPr id="3" name="Tartalom helye 2"/>
          <p:cNvSpPr>
            <a:spLocks noGrp="1"/>
          </p:cNvSpPr>
          <p:nvPr>
            <p:ph idx="1"/>
          </p:nvPr>
        </p:nvSpPr>
        <p:spPr>
          <a:xfrm>
            <a:off x="648930" y="1668780"/>
            <a:ext cx="5127029" cy="4555039"/>
          </a:xfrm>
        </p:spPr>
        <p:txBody>
          <a:bodyPr>
            <a:normAutofit lnSpcReduction="10000"/>
          </a:bodyPr>
          <a:lstStyle/>
          <a:p>
            <a:pPr marL="0" indent="0" algn="ctr">
              <a:buNone/>
            </a:pPr>
            <a:r>
              <a:rPr lang="en-US" sz="3600" dirty="0">
                <a:solidFill>
                  <a:srgbClr val="0070C0"/>
                </a:solidFill>
              </a:rPr>
              <a:t>The Eye</a:t>
            </a:r>
            <a:endParaRPr lang="hu-HU" sz="3600" dirty="0">
              <a:solidFill>
                <a:srgbClr val="0070C0"/>
              </a:solidFill>
            </a:endParaRPr>
          </a:p>
          <a:p>
            <a:pPr marL="0" indent="0" algn="ctr">
              <a:buNone/>
            </a:pPr>
            <a:endParaRPr lang="en-US" sz="3600" dirty="0">
              <a:solidFill>
                <a:srgbClr val="0070C0"/>
              </a:solidFill>
            </a:endParaRPr>
          </a:p>
          <a:p>
            <a:r>
              <a:rPr lang="en-US" dirty="0"/>
              <a:t>This figure consists of two semi-sextile aspects (30 deg) and one sextile aspect (60 deg)</a:t>
            </a:r>
            <a:endParaRPr lang="en-US" dirty="0"/>
          </a:p>
          <a:p>
            <a:r>
              <a:rPr lang="en-US" dirty="0"/>
              <a:t>Intuitive, eagle-eyed, observant</a:t>
            </a:r>
            <a:endParaRPr lang="en-US" dirty="0"/>
          </a:p>
          <a:p>
            <a:r>
              <a:rPr lang="en-US" dirty="0"/>
              <a:t>6th sense in those houses it takes place</a:t>
            </a:r>
            <a:endParaRPr lang="en-US" dirty="0"/>
          </a:p>
          <a:p>
            <a:r>
              <a:rPr lang="en-US" dirty="0"/>
              <a:t>Clairvoyance</a:t>
            </a:r>
            <a:endParaRPr lang="en-US" dirty="0"/>
          </a:p>
          <a:p>
            <a:r>
              <a:rPr lang="en-US" dirty="0"/>
              <a:t>6</a:t>
            </a:r>
            <a:r>
              <a:rPr lang="en-US" baseline="30000" dirty="0"/>
              <a:t>th</a:t>
            </a:r>
            <a:r>
              <a:rPr lang="en-US" dirty="0"/>
              <a:t> sense</a:t>
            </a:r>
            <a:endParaRPr lang="en-US" dirty="0"/>
          </a:p>
          <a:p>
            <a:endParaRPr lang="hu-HU" dirty="0"/>
          </a:p>
        </p:txBody>
      </p:sp>
      <p:pic>
        <p:nvPicPr>
          <p:cNvPr id="5" name="Kép 4"/>
          <p:cNvPicPr>
            <a:picLocks noChangeAspect="1"/>
          </p:cNvPicPr>
          <p:nvPr/>
        </p:nvPicPr>
        <p:blipFill rotWithShape="1">
          <a:blip r:embed="rId1">
            <a:extLst>
              <a:ext uri="{28A0092B-C50C-407E-A947-70E740481C1C}">
                <a14:useLocalDpi xmlns:a14="http://schemas.microsoft.com/office/drawing/2010/main" val="0"/>
              </a:ext>
            </a:extLst>
          </a:blip>
          <a:srcRect t="3342" b="5511"/>
          <a:stretch>
            <a:fillRect/>
          </a:stretch>
        </p:blipFill>
        <p:spPr>
          <a:xfrm>
            <a:off x="6090613" y="640082"/>
            <a:ext cx="5461724" cy="5577837"/>
          </a:xfrm>
          <a:prstGeom prst="rect">
            <a:avLst/>
          </a:prstGeom>
          <a:effectLst/>
        </p:spPr>
      </p:pic>
      <p:pic>
        <p:nvPicPr>
          <p:cNvPr id="3076" name="Picture 3" descr="cropped-VIKTOR-ASTROLOGY-LOGO-1-1"/>
          <p:cNvPicPr>
            <a:picLocks noChangeAspect="1"/>
          </p:cNvPicPr>
          <p:nvPr>
            <p:ph sz="half" idx="2"/>
          </p:nvPr>
        </p:nvPicPr>
        <p:blipFill>
          <a:blip r:embed="rId2"/>
          <a:stretch>
            <a:fillRect/>
          </a:stretch>
        </p:blipFill>
        <p:spPr>
          <a:xfrm>
            <a:off x="5307965" y="6217920"/>
            <a:ext cx="1576070" cy="586105"/>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648929" y="629267"/>
            <a:ext cx="5127031" cy="928072"/>
          </a:xfrm>
        </p:spPr>
        <p:txBody>
          <a:bodyPr>
            <a:normAutofit/>
          </a:bodyPr>
          <a:lstStyle/>
          <a:p>
            <a:pPr algn="ctr"/>
            <a:r>
              <a:rPr lang="hu-HU" dirty="0">
                <a:solidFill>
                  <a:srgbClr val="0070C0"/>
                </a:solidFill>
              </a:rPr>
              <a:t>The </a:t>
            </a:r>
            <a:r>
              <a:rPr lang="hu-HU" dirty="0" err="1">
                <a:solidFill>
                  <a:srgbClr val="0070C0"/>
                </a:solidFill>
              </a:rPr>
              <a:t>cradle</a:t>
            </a:r>
            <a:endParaRPr lang="hu-HU" dirty="0">
              <a:solidFill>
                <a:srgbClr val="0070C0"/>
              </a:solidFill>
            </a:endParaRPr>
          </a:p>
        </p:txBody>
      </p:sp>
      <p:sp>
        <p:nvSpPr>
          <p:cNvPr id="3" name="Tartalom helye 2"/>
          <p:cNvSpPr>
            <a:spLocks noGrp="1"/>
          </p:cNvSpPr>
          <p:nvPr>
            <p:ph idx="1"/>
          </p:nvPr>
        </p:nvSpPr>
        <p:spPr>
          <a:xfrm>
            <a:off x="648930" y="1805940"/>
            <a:ext cx="5127029" cy="4417879"/>
          </a:xfrm>
        </p:spPr>
        <p:txBody>
          <a:bodyPr>
            <a:normAutofit fontScale="70000" lnSpcReduction="20000"/>
          </a:bodyPr>
          <a:lstStyle/>
          <a:p>
            <a:r>
              <a:rPr lang="en-US" sz="2400" dirty="0"/>
              <a:t>1 opposition, 3 sextile, 2 trine</a:t>
            </a:r>
            <a:endParaRPr lang="en-US" sz="2400" dirty="0"/>
          </a:p>
          <a:p>
            <a:r>
              <a:rPr lang="en-US" sz="2400" dirty="0"/>
              <a:t>Also called as Half Hexagon, as it looks like a Grand Hexagon( Grand Sextile)</a:t>
            </a:r>
            <a:endParaRPr lang="en-US" sz="2400" dirty="0"/>
          </a:p>
          <a:p>
            <a:r>
              <a:rPr lang="en-US" sz="2400" dirty="0"/>
              <a:t>Receptive of masculine vs feminine</a:t>
            </a:r>
            <a:endParaRPr lang="en-US" sz="2400" dirty="0"/>
          </a:p>
          <a:p>
            <a:r>
              <a:rPr lang="en-US" sz="2400" dirty="0"/>
              <a:t>This is the person who longs to make a life a cradle where they can snuggle up and shut off the rest of the world</a:t>
            </a:r>
            <a:endParaRPr lang="en-US" sz="2400" dirty="0"/>
          </a:p>
          <a:p>
            <a:r>
              <a:rPr lang="en-US" sz="2400" dirty="0"/>
              <a:t>If the Cradle is at the top of the birth chart, or at either the Ascendant or Descendant side, it will of course always tip them out of the false security they constantly try to recreate. They are trying to escape from the true realities of life by snugly caring for themselves &amp;/or others people</a:t>
            </a:r>
            <a:endParaRPr lang="en-US" sz="2400" dirty="0"/>
          </a:p>
          <a:p>
            <a:r>
              <a:rPr lang="en-US" sz="2400" dirty="0"/>
              <a:t>Escaping from realities</a:t>
            </a:r>
            <a:endParaRPr lang="en-US" sz="2400" dirty="0"/>
          </a:p>
          <a:p>
            <a:r>
              <a:rPr lang="en-US" sz="2400" dirty="0"/>
              <a:t>Loads of talent indicated here, the person soaks up the pain of other people, but when others try to get close to them, then opposition switches on. REAL EMPATH</a:t>
            </a:r>
            <a:endParaRPr lang="en-US" sz="2400" dirty="0"/>
          </a:p>
          <a:p>
            <a:endParaRPr lang="hu-HU" sz="2000" dirty="0"/>
          </a:p>
        </p:txBody>
      </p:sp>
      <p:pic>
        <p:nvPicPr>
          <p:cNvPr id="5" name="Kép 4" descr="A képen személy, kültéri látható&#10;&#10;Automatikusan generált leírás"/>
          <p:cNvPicPr>
            <a:picLocks noChangeAspect="1"/>
          </p:cNvPicPr>
          <p:nvPr/>
        </p:nvPicPr>
        <p:blipFill rotWithShape="1">
          <a:blip r:embed="rId1">
            <a:extLst>
              <a:ext uri="{28A0092B-C50C-407E-A947-70E740481C1C}">
                <a14:useLocalDpi xmlns:a14="http://schemas.microsoft.com/office/drawing/2010/main" val="0"/>
              </a:ext>
            </a:extLst>
          </a:blip>
          <a:srcRect r="872"/>
          <a:stretch>
            <a:fillRect/>
          </a:stretch>
        </p:blipFill>
        <p:spPr>
          <a:xfrm>
            <a:off x="6090612" y="10"/>
            <a:ext cx="6101387" cy="6857990"/>
          </a:xfrm>
          <a:prstGeom prst="rect">
            <a:avLst/>
          </a:prstGeom>
          <a:effectLst/>
        </p:spPr>
      </p:pic>
      <p:pic>
        <p:nvPicPr>
          <p:cNvPr id="3076" name="Picture 3" descr="cropped-VIKTOR-ASTROLOGY-LOGO-1-1"/>
          <p:cNvPicPr>
            <a:picLocks noChangeAspect="1"/>
          </p:cNvPicPr>
          <p:nvPr>
            <p:ph sz="half" idx="2"/>
          </p:nvPr>
        </p:nvPicPr>
        <p:blipFill>
          <a:blip r:embed="rId2"/>
          <a:stretch>
            <a:fillRect/>
          </a:stretch>
        </p:blipFill>
        <p:spPr>
          <a:xfrm>
            <a:off x="5307965" y="6217920"/>
            <a:ext cx="1576070" cy="586105"/>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648929" y="629267"/>
            <a:ext cx="5127031" cy="928072"/>
          </a:xfrm>
        </p:spPr>
        <p:txBody>
          <a:bodyPr>
            <a:normAutofit/>
          </a:bodyPr>
          <a:lstStyle/>
          <a:p>
            <a:pPr algn="ctr"/>
            <a:r>
              <a:rPr lang="hu-HU" dirty="0">
                <a:solidFill>
                  <a:srgbClr val="0070C0"/>
                </a:solidFill>
              </a:rPr>
              <a:t>Grand </a:t>
            </a:r>
            <a:r>
              <a:rPr lang="hu-HU" dirty="0" err="1">
                <a:solidFill>
                  <a:srgbClr val="0070C0"/>
                </a:solidFill>
              </a:rPr>
              <a:t>cross</a:t>
            </a:r>
            <a:endParaRPr lang="hu-HU" dirty="0">
              <a:solidFill>
                <a:srgbClr val="0070C0"/>
              </a:solidFill>
            </a:endParaRPr>
          </a:p>
        </p:txBody>
      </p:sp>
      <p:sp>
        <p:nvSpPr>
          <p:cNvPr id="3" name="Tartalom helye 2"/>
          <p:cNvSpPr>
            <a:spLocks noGrp="1"/>
          </p:cNvSpPr>
          <p:nvPr>
            <p:ph idx="1"/>
          </p:nvPr>
        </p:nvSpPr>
        <p:spPr>
          <a:xfrm>
            <a:off x="648930" y="1691640"/>
            <a:ext cx="5127029" cy="4532179"/>
          </a:xfrm>
        </p:spPr>
        <p:txBody>
          <a:bodyPr>
            <a:normAutofit fontScale="55000" lnSpcReduction="20000"/>
          </a:bodyPr>
          <a:lstStyle/>
          <a:p>
            <a:r>
              <a:rPr lang="en-US" sz="2000" dirty="0"/>
              <a:t>-The Grand Cross consists of four planets connected by four squares and two oppositions. In effect this consists of four 'T' Squares and, although the process of interpretation is essentially the same as that for a 'T' Square, the complexity and possibilities are considerably more varied. This pattern is not necessarily more dynamic than the T' Square.</a:t>
            </a:r>
            <a:endParaRPr lang="en-US" sz="2000" dirty="0"/>
          </a:p>
          <a:p>
            <a:r>
              <a:rPr lang="en-GB" dirty="0"/>
              <a:t>In a Grand Cross, there is one planet in each astrological element, but all the planets are in signs of the same modality or quality. </a:t>
            </a:r>
            <a:endParaRPr lang="en-GB" dirty="0"/>
          </a:p>
          <a:p>
            <a:r>
              <a:rPr lang="en-GB" dirty="0"/>
              <a:t>This pulls the native in many directions, ultimately leading to indecisiveness and an inability to produce concrete achievements.</a:t>
            </a:r>
            <a:endParaRPr lang="en-US" sz="2000" dirty="0"/>
          </a:p>
          <a:p>
            <a:r>
              <a:rPr lang="en-US" sz="2000" dirty="0"/>
              <a:t>Cardinal Signs, problems and difficulties are more likely to result in energetic and assertive </a:t>
            </a:r>
            <a:r>
              <a:rPr lang="en-US" sz="2000" dirty="0" err="1"/>
              <a:t>behaviour</a:t>
            </a:r>
            <a:r>
              <a:rPr lang="en-US" sz="2000" dirty="0"/>
              <a:t>. </a:t>
            </a:r>
            <a:r>
              <a:rPr lang="en-GB" dirty="0"/>
              <a:t>the individual wants to accomplish everything at the same time.</a:t>
            </a:r>
            <a:endParaRPr lang="en-GB" dirty="0"/>
          </a:p>
          <a:p>
            <a:r>
              <a:rPr lang="en-GB" dirty="0"/>
              <a:t>problems in retaining the concentration needed to accomplish tasks</a:t>
            </a:r>
            <a:endParaRPr lang="hu-HU" sz="2000" dirty="0"/>
          </a:p>
          <a:p>
            <a:r>
              <a:rPr lang="en-US" sz="2000" dirty="0"/>
              <a:t>Fixed Signs, people may hang on to their problems and be exceptionally stubborn and resistant to change. </a:t>
            </a:r>
            <a:r>
              <a:rPr lang="en-GB" dirty="0"/>
              <a:t>A </a:t>
            </a:r>
            <a:r>
              <a:rPr lang="en-GB" b="1" dirty="0">
                <a:hlinkClick r:id="rId1" tooltip="Fixed sign"/>
              </a:rPr>
              <a:t>fixed</a:t>
            </a:r>
            <a:r>
              <a:rPr lang="en-GB" b="1" dirty="0"/>
              <a:t> Grand Cross</a:t>
            </a:r>
            <a:r>
              <a:rPr lang="en-GB" dirty="0"/>
              <a:t> is said to lead to a person who is well organized but does not know where to direct their talents. Consequently, those with a fixed grand cross tend to be stuck in the same place. </a:t>
            </a:r>
            <a:endParaRPr lang="hu-HU" sz="2000" dirty="0"/>
          </a:p>
          <a:p>
            <a:r>
              <a:rPr lang="en-US" sz="2000" dirty="0"/>
              <a:t>Mutable Signs, they may be very adaptable but may also exacerbate their problems by evading them</a:t>
            </a:r>
            <a:r>
              <a:rPr lang="en-US" sz="1500" dirty="0"/>
              <a:t>.</a:t>
            </a:r>
            <a:endParaRPr lang="en-US" sz="1500" dirty="0"/>
          </a:p>
          <a:p>
            <a:endParaRPr lang="hu-HU" sz="1500" dirty="0"/>
          </a:p>
        </p:txBody>
      </p:sp>
      <p:pic>
        <p:nvPicPr>
          <p:cNvPr id="5" name="Kép 4" descr="A képen eszköz, barométer látható&#10;&#10;Automatikusan generált leírás"/>
          <p:cNvPicPr>
            <a:picLocks noChangeAspect="1"/>
          </p:cNvPicPr>
          <p:nvPr/>
        </p:nvPicPr>
        <p:blipFill rotWithShape="1">
          <a:blip r:embed="rId2">
            <a:extLst>
              <a:ext uri="{28A0092B-C50C-407E-A947-70E740481C1C}">
                <a14:useLocalDpi xmlns:a14="http://schemas.microsoft.com/office/drawing/2010/main" val="0"/>
              </a:ext>
            </a:extLst>
          </a:blip>
          <a:srcRect l="3550"/>
          <a:stretch>
            <a:fillRect/>
          </a:stretch>
        </p:blipFill>
        <p:spPr>
          <a:xfrm>
            <a:off x="6090613" y="640082"/>
            <a:ext cx="5461724" cy="5577837"/>
          </a:xfrm>
          <a:prstGeom prst="rect">
            <a:avLst/>
          </a:prstGeom>
          <a:effectLst/>
        </p:spPr>
      </p:pic>
      <p:pic>
        <p:nvPicPr>
          <p:cNvPr id="3076" name="Picture 3" descr="cropped-VIKTOR-ASTROLOGY-LOGO-1-1"/>
          <p:cNvPicPr>
            <a:picLocks noChangeAspect="1"/>
          </p:cNvPicPr>
          <p:nvPr>
            <p:ph sz="half" idx="2"/>
          </p:nvPr>
        </p:nvPicPr>
        <p:blipFill>
          <a:blip r:embed="rId3"/>
          <a:stretch>
            <a:fillRect/>
          </a:stretch>
        </p:blipFill>
        <p:spPr>
          <a:xfrm>
            <a:off x="5307965" y="6217920"/>
            <a:ext cx="1576070" cy="586105"/>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3"/>
          <p:cNvSpPr>
            <a:spLocks noGrp="1" noRot="1" noChangeAspect="1" noMove="1" noResize="1" noEditPoints="1" noAdjustHandles="1" noChangeArrowheads="1" noChangeShapeType="1" noTextEdit="1"/>
          </p:cNvSpPr>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p:cNvSpPr>
            <a:spLocks noGrp="1"/>
          </p:cNvSpPr>
          <p:nvPr>
            <p:ph type="title"/>
          </p:nvPr>
        </p:nvSpPr>
        <p:spPr>
          <a:xfrm>
            <a:off x="788035" y="222885"/>
            <a:ext cx="3299460" cy="1325880"/>
          </a:xfrm>
        </p:spPr>
        <p:txBody>
          <a:bodyPr>
            <a:normAutofit/>
          </a:bodyPr>
          <a:lstStyle/>
          <a:p>
            <a:r>
              <a:rPr lang="hu-HU">
                <a:solidFill>
                  <a:schemeClr val="bg1"/>
                </a:solidFill>
              </a:rPr>
              <a:t>Grand cross</a:t>
            </a:r>
            <a:endParaRPr lang="hu-HU">
              <a:solidFill>
                <a:schemeClr val="bg1"/>
              </a:solidFill>
            </a:endParaRPr>
          </a:p>
        </p:txBody>
      </p:sp>
      <p:pic>
        <p:nvPicPr>
          <p:cNvPr id="4" name="Picture 3" descr="chart1-steve"/>
          <p:cNvPicPr>
            <a:picLocks noChangeAspect="1"/>
          </p:cNvPicPr>
          <p:nvPr/>
        </p:nvPicPr>
        <p:blipFill>
          <a:blip r:embed="rId1"/>
          <a:stretch>
            <a:fillRect/>
          </a:stretch>
        </p:blipFill>
        <p:spPr>
          <a:xfrm>
            <a:off x="4947285" y="-348615"/>
            <a:ext cx="7576185" cy="7372985"/>
          </a:xfrm>
          <a:prstGeom prst="rect">
            <a:avLst/>
          </a:prstGeom>
        </p:spPr>
      </p:pic>
      <p:pic>
        <p:nvPicPr>
          <p:cNvPr id="5" name="Picture 4" descr="steve-jobs"/>
          <p:cNvPicPr>
            <a:picLocks noChangeAspect="1"/>
          </p:cNvPicPr>
          <p:nvPr/>
        </p:nvPicPr>
        <p:blipFill>
          <a:blip r:embed="rId2"/>
          <a:stretch>
            <a:fillRect/>
          </a:stretch>
        </p:blipFill>
        <p:spPr>
          <a:xfrm>
            <a:off x="-635" y="2371090"/>
            <a:ext cx="4876800" cy="4486275"/>
          </a:xfrm>
          <a:prstGeom prst="rect">
            <a:avLst/>
          </a:prstGeom>
        </p:spPr>
      </p:pic>
      <p:sp>
        <p:nvSpPr>
          <p:cNvPr id="6" name="Text Box 5"/>
          <p:cNvSpPr txBox="1"/>
          <p:nvPr/>
        </p:nvSpPr>
        <p:spPr>
          <a:xfrm>
            <a:off x="687070" y="1226820"/>
            <a:ext cx="3400425" cy="922020"/>
          </a:xfrm>
          <a:prstGeom prst="rect">
            <a:avLst/>
          </a:prstGeom>
          <a:noFill/>
        </p:spPr>
        <p:txBody>
          <a:bodyPr wrap="none" rtlCol="0">
            <a:spAutoFit/>
          </a:bodyPr>
          <a:p>
            <a:r>
              <a:rPr lang="en-GB" altLang="en-US" sz="5400">
                <a:gradFill>
                  <a:gsLst>
                    <a:gs pos="0">
                      <a:srgbClr val="FECF40"/>
                    </a:gs>
                    <a:gs pos="100000">
                      <a:srgbClr val="846C21"/>
                    </a:gs>
                  </a:gsLst>
                  <a:lin scaled="0"/>
                </a:gradFill>
              </a:rPr>
              <a:t>STEVE JOBS</a:t>
            </a:r>
            <a:endParaRPr lang="en-GB" altLang="en-US" sz="5400">
              <a:gradFill>
                <a:gsLst>
                  <a:gs pos="0">
                    <a:srgbClr val="FECF40"/>
                  </a:gs>
                  <a:gs pos="100000">
                    <a:srgbClr val="846C21"/>
                  </a:gs>
                </a:gsLst>
                <a:lin scaled="0"/>
              </a:gradFill>
            </a:endParaRPr>
          </a:p>
        </p:txBody>
      </p:sp>
      <p:pic>
        <p:nvPicPr>
          <p:cNvPr id="3076" name="Picture 3" descr="cropped-VIKTOR-ASTROLOGY-LOGO-1-1"/>
          <p:cNvPicPr>
            <a:picLocks noChangeAspect="1"/>
          </p:cNvPicPr>
          <p:nvPr>
            <p:ph sz="half" idx="2"/>
          </p:nvPr>
        </p:nvPicPr>
        <p:blipFill>
          <a:blip r:embed="rId3"/>
          <a:stretch>
            <a:fillRect/>
          </a:stretch>
        </p:blipFill>
        <p:spPr>
          <a:xfrm>
            <a:off x="5307965" y="6217920"/>
            <a:ext cx="1576070" cy="586105"/>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3" name="Rectangle 22"/>
          <p:cNvSpPr>
            <a:spLocks noGrp="1" noRot="1" noChangeAspect="1" noMove="1" noResize="1" noEditPoints="1" noAdjustHandles="1" noChangeArrowheads="1" noChangeShapeType="1" noTextEdit="1"/>
          </p:cNvSpPr>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p:cNvSpPr>
            <a:spLocks noGrp="1"/>
          </p:cNvSpPr>
          <p:nvPr>
            <p:ph type="title"/>
          </p:nvPr>
        </p:nvSpPr>
        <p:spPr>
          <a:xfrm>
            <a:off x="3506470" y="309880"/>
            <a:ext cx="4298950" cy="744855"/>
          </a:xfrm>
        </p:spPr>
        <p:txBody>
          <a:bodyPr vert="horz" lIns="91440" tIns="45720" rIns="91440" bIns="45720" rtlCol="0" anchor="ctr">
            <a:normAutofit/>
          </a:bodyPr>
          <a:lstStyle/>
          <a:p>
            <a:pPr algn="ctr"/>
            <a:r>
              <a:rPr lang="en-US" sz="3600">
                <a:solidFill>
                  <a:schemeClr val="tx1">
                    <a:lumMod val="85000"/>
                    <a:lumOff val="15000"/>
                  </a:schemeClr>
                </a:solidFill>
              </a:rPr>
              <a:t>G</a:t>
            </a:r>
            <a:r>
              <a:rPr lang="en-GB" altLang="en-US" sz="3600">
                <a:solidFill>
                  <a:schemeClr val="tx1">
                    <a:lumMod val="85000"/>
                    <a:lumOff val="15000"/>
                  </a:schemeClr>
                </a:solidFill>
              </a:rPr>
              <a:t>r</a:t>
            </a:r>
            <a:r>
              <a:rPr lang="en-US" sz="3600">
                <a:solidFill>
                  <a:schemeClr val="tx1">
                    <a:lumMod val="85000"/>
                    <a:lumOff val="15000"/>
                  </a:schemeClr>
                </a:solidFill>
              </a:rPr>
              <a:t>and cross</a:t>
            </a:r>
            <a:endParaRPr lang="en-US" sz="3600">
              <a:solidFill>
                <a:schemeClr val="tx1">
                  <a:lumMod val="85000"/>
                  <a:lumOff val="15000"/>
                </a:schemeClr>
              </a:solidFill>
            </a:endParaRPr>
          </a:p>
        </p:txBody>
      </p:sp>
      <p:cxnSp>
        <p:nvCxnSpPr>
          <p:cNvPr id="27" name="Straight Connector 26"/>
          <p:cNvCxnSpPr>
            <a:cxnSpLocks noGrp="1" noRot="1" noChangeAspect="1" noMove="1" noResize="1" noEditPoints="1" noAdjustHandles="1" noChangeArrowheads="1" noChangeShapeType="1"/>
          </p:cNvCxnSpPr>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chart2-miles-davis"/>
          <p:cNvPicPr>
            <a:picLocks noChangeAspect="1"/>
          </p:cNvPicPr>
          <p:nvPr/>
        </p:nvPicPr>
        <p:blipFill>
          <a:blip r:embed="rId1"/>
          <a:stretch>
            <a:fillRect/>
          </a:stretch>
        </p:blipFill>
        <p:spPr>
          <a:xfrm>
            <a:off x="6003925" y="-459105"/>
            <a:ext cx="6971665" cy="7026910"/>
          </a:xfrm>
          <a:prstGeom prst="rect">
            <a:avLst/>
          </a:prstGeom>
        </p:spPr>
      </p:pic>
      <p:sp>
        <p:nvSpPr>
          <p:cNvPr id="6" name="Text Box 5"/>
          <p:cNvSpPr txBox="1"/>
          <p:nvPr/>
        </p:nvSpPr>
        <p:spPr>
          <a:xfrm>
            <a:off x="1329690" y="1367790"/>
            <a:ext cx="2256790" cy="583565"/>
          </a:xfrm>
          <a:prstGeom prst="rect">
            <a:avLst/>
          </a:prstGeom>
          <a:noFill/>
        </p:spPr>
        <p:txBody>
          <a:bodyPr wrap="none" rtlCol="0">
            <a:spAutoFit/>
          </a:bodyPr>
          <a:p>
            <a:r>
              <a:rPr lang="en-GB" altLang="en-US" sz="3200"/>
              <a:t>MILES DAVIS</a:t>
            </a:r>
            <a:endParaRPr lang="en-GB" altLang="en-US" sz="3200"/>
          </a:p>
        </p:txBody>
      </p:sp>
      <p:pic>
        <p:nvPicPr>
          <p:cNvPr id="7" name="Picture 6" descr="Miles+Davis+Icon+-+Not+Posterized"/>
          <p:cNvPicPr>
            <a:picLocks noChangeAspect="1"/>
          </p:cNvPicPr>
          <p:nvPr/>
        </p:nvPicPr>
        <p:blipFill>
          <a:blip r:embed="rId2"/>
          <a:stretch>
            <a:fillRect/>
          </a:stretch>
        </p:blipFill>
        <p:spPr>
          <a:xfrm>
            <a:off x="655955" y="1880235"/>
            <a:ext cx="3914775" cy="3832225"/>
          </a:xfrm>
          <a:prstGeom prst="rect">
            <a:avLst/>
          </a:prstGeom>
        </p:spPr>
      </p:pic>
      <p:pic>
        <p:nvPicPr>
          <p:cNvPr id="3076" name="Picture 3" descr="cropped-VIKTOR-ASTROLOGY-LOGO-1-1"/>
          <p:cNvPicPr>
            <a:picLocks noChangeAspect="1"/>
          </p:cNvPicPr>
          <p:nvPr>
            <p:ph sz="half" idx="2"/>
          </p:nvPr>
        </p:nvPicPr>
        <p:blipFill>
          <a:blip r:embed="rId3"/>
          <a:stretch>
            <a:fillRect/>
          </a:stretch>
        </p:blipFill>
        <p:spPr>
          <a:xfrm>
            <a:off x="5307965" y="6217920"/>
            <a:ext cx="1576070" cy="586105"/>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648929" y="629267"/>
            <a:ext cx="5127031" cy="813772"/>
          </a:xfrm>
        </p:spPr>
        <p:txBody>
          <a:bodyPr>
            <a:normAutofit/>
          </a:bodyPr>
          <a:lstStyle/>
          <a:p>
            <a:pPr algn="ctr"/>
            <a:r>
              <a:rPr lang="hu-HU" dirty="0">
                <a:solidFill>
                  <a:srgbClr val="0070C0"/>
                </a:solidFill>
              </a:rPr>
              <a:t>Grand </a:t>
            </a:r>
            <a:r>
              <a:rPr lang="hu-HU" dirty="0" err="1">
                <a:solidFill>
                  <a:srgbClr val="0070C0"/>
                </a:solidFill>
              </a:rPr>
              <a:t>trine</a:t>
            </a:r>
            <a:endParaRPr lang="hu-HU" dirty="0">
              <a:solidFill>
                <a:srgbClr val="0070C0"/>
              </a:solidFill>
            </a:endParaRPr>
          </a:p>
        </p:txBody>
      </p:sp>
      <p:sp>
        <p:nvSpPr>
          <p:cNvPr id="3" name="Tartalom helye 2"/>
          <p:cNvSpPr>
            <a:spLocks noGrp="1"/>
          </p:cNvSpPr>
          <p:nvPr>
            <p:ph idx="1"/>
          </p:nvPr>
        </p:nvSpPr>
        <p:spPr>
          <a:xfrm>
            <a:off x="648930" y="1668780"/>
            <a:ext cx="5127029" cy="4914900"/>
          </a:xfrm>
        </p:spPr>
        <p:txBody>
          <a:bodyPr>
            <a:normAutofit/>
          </a:bodyPr>
          <a:lstStyle/>
          <a:p>
            <a:r>
              <a:rPr lang="en-US" sz="2000" dirty="0"/>
              <a:t>Three planets are connected by three trines to form a triangle, the Grand Trine, around which planetary influences circulate with ease. This brings a wealth of natural talent indicated by the signs and houses containing the planets, but may require tense aspects to provide the motivation for its expression. </a:t>
            </a:r>
            <a:endParaRPr lang="hu-HU" sz="2000" dirty="0"/>
          </a:p>
          <a:p>
            <a:r>
              <a:rPr lang="en-US" sz="2000" dirty="0"/>
              <a:t>Fire Signs, talents lie in enthusiasm, and the search for new possibilities. </a:t>
            </a:r>
            <a:endParaRPr lang="hu-HU" sz="2000" dirty="0"/>
          </a:p>
          <a:p>
            <a:r>
              <a:rPr lang="en-US" sz="2000" dirty="0"/>
              <a:t>Earth Signs, talents lie in practical work and experience. </a:t>
            </a:r>
            <a:endParaRPr lang="hu-HU" sz="2000" dirty="0"/>
          </a:p>
          <a:p>
            <a:r>
              <a:rPr lang="en-US" sz="2000" dirty="0"/>
              <a:t>Air Signs, talents lie in intellectual work and the communication of ideas. </a:t>
            </a:r>
            <a:endParaRPr lang="hu-HU" sz="2000" dirty="0"/>
          </a:p>
          <a:p>
            <a:r>
              <a:rPr lang="en-US" sz="2000" dirty="0"/>
              <a:t>Water Signs, talents are rooted in sympathy, compassion and intuition.</a:t>
            </a:r>
            <a:endParaRPr lang="hu-HU" sz="2000" dirty="0"/>
          </a:p>
        </p:txBody>
      </p:sp>
      <p:pic>
        <p:nvPicPr>
          <p:cNvPr id="5" name="Kép 4"/>
          <p:cNvPicPr>
            <a:picLocks noChangeAspect="1"/>
          </p:cNvPicPr>
          <p:nvPr/>
        </p:nvPicPr>
        <p:blipFill rotWithShape="1">
          <a:blip r:embed="rId1">
            <a:extLst>
              <a:ext uri="{28A0092B-C50C-407E-A947-70E740481C1C}">
                <a14:useLocalDpi xmlns:a14="http://schemas.microsoft.com/office/drawing/2010/main" val="0"/>
              </a:ext>
            </a:extLst>
          </a:blip>
          <a:srcRect t="415" r="1" b="2324"/>
          <a:stretch>
            <a:fillRect/>
          </a:stretch>
        </p:blipFill>
        <p:spPr>
          <a:xfrm>
            <a:off x="6090613" y="640082"/>
            <a:ext cx="5461724" cy="5577837"/>
          </a:xfrm>
          <a:prstGeom prst="rect">
            <a:avLst/>
          </a:prstGeom>
          <a:effectLst/>
        </p:spPr>
      </p:pic>
      <p:sp>
        <p:nvSpPr>
          <p:cNvPr id="6" name="Szövegdoboz 5"/>
          <p:cNvSpPr txBox="1"/>
          <p:nvPr/>
        </p:nvSpPr>
        <p:spPr>
          <a:xfrm>
            <a:off x="9557946" y="6870700"/>
            <a:ext cx="2634054" cy="200055"/>
          </a:xfrm>
          <a:prstGeom prst="rect">
            <a:avLst/>
          </a:prstGeom>
          <a:solidFill>
            <a:srgbClr val="000000"/>
          </a:solidFill>
        </p:spPr>
        <p:txBody>
          <a:bodyPr wrap="none" rtlCol="0">
            <a:spAutoFit/>
          </a:bodyPr>
          <a:lstStyle/>
          <a:p>
            <a:pPr algn="r">
              <a:spcAft>
                <a:spcPts val="600"/>
              </a:spcAft>
            </a:pPr>
            <a:r>
              <a:rPr lang="hu-HU" sz="700">
                <a:solidFill>
                  <a:srgbClr val="FFFFFF"/>
                </a:solidFill>
              </a:rPr>
              <a:t>Cím: </a:t>
            </a:r>
            <a:r>
              <a:rPr lang="hu-HU" sz="700">
                <a:solidFill>
                  <a:srgbClr val="FFFFFF"/>
                </a:solidFill>
                <a:hlinkClick r:id="rId2" tooltip="http://www.greatdreams.com/blog-2013-2/dee-blog537.html"/>
              </a:rPr>
              <a:t>Fénykép</a:t>
            </a:r>
            <a:r>
              <a:rPr lang="hu-HU" sz="700">
                <a:solidFill>
                  <a:srgbClr val="FFFFFF"/>
                </a:solidFill>
              </a:rPr>
              <a:t>, készítette: Ismeretlen a készítő, licenc: </a:t>
            </a:r>
            <a:r>
              <a:rPr lang="hu-HU" sz="700">
                <a:solidFill>
                  <a:srgbClr val="FFFFFF"/>
                </a:solidFill>
                <a:hlinkClick r:id="rId3" tooltip="https://creativecommons.org/licenses/by-nc-nd/3.0/"/>
              </a:rPr>
              <a:t>CC BY-NC-ND</a:t>
            </a:r>
            <a:endParaRPr lang="hu-HU" sz="700">
              <a:solidFill>
                <a:srgbClr val="FFFFFF"/>
              </a:solidFill>
            </a:endParaRPr>
          </a:p>
        </p:txBody>
      </p:sp>
      <p:pic>
        <p:nvPicPr>
          <p:cNvPr id="3076" name="Picture 3" descr="cropped-VIKTOR-ASTROLOGY-LOGO-1-1"/>
          <p:cNvPicPr>
            <a:picLocks noChangeAspect="1"/>
          </p:cNvPicPr>
          <p:nvPr>
            <p:ph sz="half" idx="2"/>
          </p:nvPr>
        </p:nvPicPr>
        <p:blipFill>
          <a:blip r:embed="rId4"/>
          <a:stretch>
            <a:fillRect/>
          </a:stretch>
        </p:blipFill>
        <p:spPr>
          <a:xfrm>
            <a:off x="5307965" y="6217920"/>
            <a:ext cx="1576070" cy="586105"/>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E4444"/>
            </a:gs>
            <a:gs pos="100000">
              <a:srgbClr val="832B2B"/>
            </a:gs>
          </a:gsLst>
          <a:lin ang="5400000" scaled="0"/>
        </a:gradFill>
        <a:effectLst/>
      </p:bgPr>
    </p:bg>
    <p:spTree>
      <p:nvGrpSpPr>
        <p:cNvPr id="1" name=""/>
        <p:cNvGrpSpPr/>
        <p:nvPr/>
      </p:nvGrpSpPr>
      <p:grpSpPr/>
      <p:sp>
        <p:nvSpPr>
          <p:cNvPr id="8" name="Text Box 7"/>
          <p:cNvSpPr txBox="1"/>
          <p:nvPr/>
        </p:nvSpPr>
        <p:spPr>
          <a:xfrm>
            <a:off x="170815" y="40640"/>
            <a:ext cx="5451475" cy="521970"/>
          </a:xfrm>
          <a:prstGeom prst="rect">
            <a:avLst/>
          </a:prstGeom>
          <a:noFill/>
        </p:spPr>
        <p:txBody>
          <a:bodyPr wrap="square" rtlCol="0" anchor="t">
            <a:spAutoFit/>
          </a:bodyPr>
          <a:p>
            <a:r>
              <a:rPr lang="en-GB" altLang="en-US" sz="2800" b="1"/>
              <a:t>Grant Trine ex:</a:t>
            </a:r>
            <a:endParaRPr lang="en-GB" altLang="en-US" sz="2800" b="1"/>
          </a:p>
        </p:txBody>
      </p:sp>
      <p:sp>
        <p:nvSpPr>
          <p:cNvPr id="9" name="Text Box 8"/>
          <p:cNvSpPr txBox="1"/>
          <p:nvPr/>
        </p:nvSpPr>
        <p:spPr>
          <a:xfrm>
            <a:off x="303530" y="562610"/>
            <a:ext cx="4117975" cy="706755"/>
          </a:xfrm>
          <a:prstGeom prst="rect">
            <a:avLst/>
          </a:prstGeom>
          <a:noFill/>
        </p:spPr>
        <p:txBody>
          <a:bodyPr wrap="none" rtlCol="0">
            <a:spAutoFit/>
          </a:bodyPr>
          <a:p>
            <a:r>
              <a:rPr lang="en-GB" altLang="en-US" sz="4000" b="1">
                <a:solidFill>
                  <a:schemeClr val="bg1"/>
                </a:solidFill>
              </a:rPr>
              <a:t>SARAH BRITHMAN</a:t>
            </a:r>
            <a:endParaRPr lang="en-GB" altLang="en-US" sz="4000" b="1">
              <a:solidFill>
                <a:schemeClr val="bg1"/>
              </a:solidFill>
            </a:endParaRPr>
          </a:p>
        </p:txBody>
      </p:sp>
      <p:pic>
        <p:nvPicPr>
          <p:cNvPr id="3076" name="Picture 3" descr="cropped-VIKTOR-ASTROLOGY-LOGO-1-1"/>
          <p:cNvPicPr>
            <a:picLocks noChangeAspect="1"/>
          </p:cNvPicPr>
          <p:nvPr/>
        </p:nvPicPr>
        <p:blipFill>
          <a:blip r:embed="rId1"/>
          <a:stretch>
            <a:fillRect/>
          </a:stretch>
        </p:blipFill>
        <p:spPr>
          <a:xfrm>
            <a:off x="4884420" y="6188075"/>
            <a:ext cx="1576070" cy="586105"/>
          </a:xfrm>
          <a:prstGeom prst="rect">
            <a:avLst/>
          </a:prstGeom>
          <a:noFill/>
          <a:ln w="9525">
            <a:noFill/>
          </a:ln>
        </p:spPr>
      </p:pic>
      <p:pic>
        <p:nvPicPr>
          <p:cNvPr id="2" name="Picture 1" descr="IMZ_large"/>
          <p:cNvPicPr>
            <a:picLocks noChangeAspect="1"/>
          </p:cNvPicPr>
          <p:nvPr/>
        </p:nvPicPr>
        <p:blipFill>
          <a:blip r:embed="rId2"/>
          <a:stretch>
            <a:fillRect/>
          </a:stretch>
        </p:blipFill>
        <p:spPr>
          <a:xfrm>
            <a:off x="-584200" y="1269365"/>
            <a:ext cx="5381625" cy="5381625"/>
          </a:xfrm>
          <a:prstGeom prst="rect">
            <a:avLst/>
          </a:prstGeom>
        </p:spPr>
      </p:pic>
      <p:pic>
        <p:nvPicPr>
          <p:cNvPr id="3" name="Picture 2" descr="CHART-SARA-BRIGHTMAN"/>
          <p:cNvPicPr>
            <a:picLocks noChangeAspect="1"/>
          </p:cNvPicPr>
          <p:nvPr/>
        </p:nvPicPr>
        <p:blipFill>
          <a:blip r:embed="rId3"/>
          <a:stretch>
            <a:fillRect/>
          </a:stretch>
        </p:blipFill>
        <p:spPr>
          <a:xfrm>
            <a:off x="4361180" y="-83820"/>
            <a:ext cx="7025640" cy="702564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648929" y="629267"/>
            <a:ext cx="5127031" cy="890923"/>
          </a:xfrm>
        </p:spPr>
        <p:txBody>
          <a:bodyPr>
            <a:normAutofit/>
          </a:bodyPr>
          <a:lstStyle/>
          <a:p>
            <a:pPr algn="ctr"/>
            <a:r>
              <a:rPr lang="hu-HU" dirty="0" err="1">
                <a:solidFill>
                  <a:srgbClr val="0070C0"/>
                </a:solidFill>
              </a:rPr>
              <a:t>Mystic</a:t>
            </a:r>
            <a:r>
              <a:rPr lang="hu-HU" dirty="0">
                <a:solidFill>
                  <a:srgbClr val="0070C0"/>
                </a:solidFill>
              </a:rPr>
              <a:t> </a:t>
            </a:r>
            <a:r>
              <a:rPr lang="hu-HU" dirty="0" err="1">
                <a:solidFill>
                  <a:srgbClr val="0070C0"/>
                </a:solidFill>
              </a:rPr>
              <a:t>rectangle</a:t>
            </a:r>
            <a:endParaRPr lang="hu-HU" dirty="0">
              <a:solidFill>
                <a:srgbClr val="0070C0"/>
              </a:solidFill>
            </a:endParaRPr>
          </a:p>
        </p:txBody>
      </p:sp>
      <p:sp>
        <p:nvSpPr>
          <p:cNvPr id="3" name="Tartalom helye 2"/>
          <p:cNvSpPr>
            <a:spLocks noGrp="1"/>
          </p:cNvSpPr>
          <p:nvPr>
            <p:ph idx="1"/>
          </p:nvPr>
        </p:nvSpPr>
        <p:spPr>
          <a:xfrm>
            <a:off x="648930" y="1805940"/>
            <a:ext cx="5127029" cy="4417879"/>
          </a:xfrm>
        </p:spPr>
        <p:txBody>
          <a:bodyPr>
            <a:normAutofit fontScale="62500" lnSpcReduction="20000"/>
          </a:bodyPr>
          <a:lstStyle/>
          <a:p>
            <a:r>
              <a:rPr lang="en-US" dirty="0"/>
              <a:t>This consists of four planets connected in a rectangle of two sextiles and two trines, together with two oppositions connecting the opposite planets. Despite the name there is nothing mystical about this pattern. The combination of tense and harmonious aspects produces the best possible potential for the constructive use of natural talents</a:t>
            </a:r>
            <a:r>
              <a:rPr lang="en-US" sz="2400" dirty="0"/>
              <a:t>.</a:t>
            </a:r>
            <a:endParaRPr lang="en-US" sz="2400" dirty="0"/>
          </a:p>
          <a:p>
            <a:r>
              <a:rPr lang="en-US" sz="2400" dirty="0"/>
              <a:t>Same polarity and element.</a:t>
            </a:r>
            <a:endParaRPr lang="en-US" sz="2400" dirty="0"/>
          </a:p>
          <a:p>
            <a:r>
              <a:rPr lang="en-US" sz="2400" dirty="0"/>
              <a:t>Key: balance</a:t>
            </a:r>
            <a:endParaRPr lang="en-US" sz="2400" dirty="0"/>
          </a:p>
          <a:p>
            <a:r>
              <a:rPr lang="en-US" sz="2400" dirty="0"/>
              <a:t>Air + fire – extravert personality</a:t>
            </a:r>
            <a:endParaRPr lang="en-US" sz="2400" dirty="0"/>
          </a:p>
          <a:p>
            <a:r>
              <a:rPr lang="en-US" sz="2400" dirty="0"/>
              <a:t>Earth + Water – introvert personality</a:t>
            </a:r>
            <a:endParaRPr lang="en-US" sz="2400" dirty="0"/>
          </a:p>
          <a:p>
            <a:r>
              <a:rPr lang="en-US" sz="2400" dirty="0"/>
              <a:t>Opposition causes out of balance</a:t>
            </a:r>
            <a:endParaRPr lang="en-US" sz="2400" dirty="0"/>
          </a:p>
          <a:p>
            <a:r>
              <a:rPr lang="en-US" sz="2400" dirty="0"/>
              <a:t>Sextile + trines – unify those energies</a:t>
            </a:r>
            <a:endParaRPr lang="en-US" sz="2400" dirty="0"/>
          </a:p>
          <a:p>
            <a:r>
              <a:rPr lang="en-GB" dirty="0"/>
              <a:t>Someone with a Mystic Rectangle in their chart will feel the effects of four </a:t>
            </a:r>
            <a:r>
              <a:rPr lang="en-GB" dirty="0">
                <a:hlinkClick r:id="rId1"/>
              </a:rPr>
              <a:t>planets</a:t>
            </a:r>
            <a:r>
              <a:rPr lang="en-GB" dirty="0"/>
              <a:t> working together in a strongly balanced and integrated pattern</a:t>
            </a:r>
            <a:endParaRPr lang="hu-HU" sz="2400" dirty="0"/>
          </a:p>
        </p:txBody>
      </p:sp>
      <p:pic>
        <p:nvPicPr>
          <p:cNvPr id="5" name="Kép 4" descr="A képen objektum látható&#10;&#10;Automatikusan generált leírás"/>
          <p:cNvPicPr>
            <a:picLocks noChangeAspect="1"/>
          </p:cNvPicPr>
          <p:nvPr/>
        </p:nvPicPr>
        <p:blipFill rotWithShape="1">
          <a:blip r:embed="rId2">
            <a:extLst>
              <a:ext uri="{28A0092B-C50C-407E-A947-70E740481C1C}">
                <a14:useLocalDpi xmlns:a14="http://schemas.microsoft.com/office/drawing/2010/main" val="0"/>
              </a:ext>
            </a:extLst>
          </a:blip>
          <a:srcRect l="369" r="6118" b="-1"/>
          <a:stretch>
            <a:fillRect/>
          </a:stretch>
        </p:blipFill>
        <p:spPr>
          <a:xfrm>
            <a:off x="6090613" y="640082"/>
            <a:ext cx="5461724" cy="5577837"/>
          </a:xfrm>
          <a:prstGeom prst="rect">
            <a:avLst/>
          </a:prstGeom>
          <a:effectLst/>
        </p:spPr>
      </p:pic>
      <p:pic>
        <p:nvPicPr>
          <p:cNvPr id="3076" name="Picture 3" descr="cropped-VIKTOR-ASTROLOGY-LOGO-1-1"/>
          <p:cNvPicPr>
            <a:picLocks noChangeAspect="1"/>
          </p:cNvPicPr>
          <p:nvPr>
            <p:ph sz="half" idx="2"/>
          </p:nvPr>
        </p:nvPicPr>
        <p:blipFill>
          <a:blip r:embed="rId3"/>
          <a:stretch>
            <a:fillRect/>
          </a:stretch>
        </p:blipFill>
        <p:spPr>
          <a:xfrm>
            <a:off x="5307965" y="6217920"/>
            <a:ext cx="1576070" cy="586105"/>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012D86"/>
            </a:gs>
            <a:gs pos="100000">
              <a:srgbClr val="0E2557"/>
            </a:gs>
          </a:gsLst>
          <a:lin ang="5400000" scaled="0"/>
        </a:gradFill>
        <a:effectLst/>
      </p:bgPr>
    </p:bg>
    <p:spTree>
      <p:nvGrpSpPr>
        <p:cNvPr id="1" name=""/>
        <p:cNvGrpSpPr/>
        <p:nvPr/>
      </p:nvGrpSpPr>
      <p:grpSpPr/>
      <p:sp>
        <p:nvSpPr>
          <p:cNvPr id="8" name="Text Box 7"/>
          <p:cNvSpPr txBox="1"/>
          <p:nvPr/>
        </p:nvSpPr>
        <p:spPr>
          <a:xfrm>
            <a:off x="6548755" y="40640"/>
            <a:ext cx="5451475" cy="521970"/>
          </a:xfrm>
          <a:prstGeom prst="rect">
            <a:avLst/>
          </a:prstGeom>
          <a:noFill/>
        </p:spPr>
        <p:txBody>
          <a:bodyPr wrap="square" rtlCol="0" anchor="t">
            <a:spAutoFit/>
          </a:bodyPr>
          <a:p>
            <a:r>
              <a:rPr lang="en-GB" altLang="en-US" sz="2800" b="1"/>
              <a:t>RECTANGLE EXAMPLE</a:t>
            </a:r>
            <a:endParaRPr lang="en-GB" altLang="en-US" sz="2800" b="1"/>
          </a:p>
        </p:txBody>
      </p:sp>
      <p:sp>
        <p:nvSpPr>
          <p:cNvPr id="9" name="Text Box 8"/>
          <p:cNvSpPr txBox="1"/>
          <p:nvPr/>
        </p:nvSpPr>
        <p:spPr>
          <a:xfrm>
            <a:off x="6692265" y="562610"/>
            <a:ext cx="3585210" cy="829945"/>
          </a:xfrm>
          <a:prstGeom prst="rect">
            <a:avLst/>
          </a:prstGeom>
          <a:noFill/>
        </p:spPr>
        <p:txBody>
          <a:bodyPr wrap="none" rtlCol="0">
            <a:spAutoFit/>
          </a:bodyPr>
          <a:p>
            <a:r>
              <a:rPr lang="en-GB" altLang="en-US" sz="4800" b="1">
                <a:solidFill>
                  <a:schemeClr val="bg1"/>
                </a:solidFill>
              </a:rPr>
              <a:t>BETTY WHITE</a:t>
            </a:r>
            <a:endParaRPr lang="en-GB" altLang="en-US" sz="4800" b="1">
              <a:solidFill>
                <a:schemeClr val="bg1"/>
              </a:solidFill>
            </a:endParaRPr>
          </a:p>
        </p:txBody>
      </p:sp>
      <p:pic>
        <p:nvPicPr>
          <p:cNvPr id="3076" name="Picture 3" descr="cropped-VIKTOR-ASTROLOGY-LOGO-1-1"/>
          <p:cNvPicPr>
            <a:picLocks noChangeAspect="1"/>
          </p:cNvPicPr>
          <p:nvPr/>
        </p:nvPicPr>
        <p:blipFill>
          <a:blip r:embed="rId1"/>
          <a:stretch>
            <a:fillRect/>
          </a:stretch>
        </p:blipFill>
        <p:spPr>
          <a:xfrm>
            <a:off x="5116195" y="6188075"/>
            <a:ext cx="1576070" cy="586105"/>
          </a:xfrm>
          <a:prstGeom prst="rect">
            <a:avLst/>
          </a:prstGeom>
          <a:noFill/>
          <a:ln w="9525">
            <a:noFill/>
          </a:ln>
        </p:spPr>
      </p:pic>
      <p:pic>
        <p:nvPicPr>
          <p:cNvPr id="3" name="Picture 2" descr="CHART-BETTY-WHITE"/>
          <p:cNvPicPr>
            <a:picLocks noChangeAspect="1"/>
          </p:cNvPicPr>
          <p:nvPr/>
        </p:nvPicPr>
        <p:blipFill>
          <a:blip r:embed="rId2"/>
          <a:stretch>
            <a:fillRect/>
          </a:stretch>
        </p:blipFill>
        <p:spPr>
          <a:xfrm>
            <a:off x="-274955" y="-121920"/>
            <a:ext cx="7200265" cy="7102475"/>
          </a:xfrm>
          <a:prstGeom prst="rect">
            <a:avLst/>
          </a:prstGeom>
        </p:spPr>
      </p:pic>
      <p:pic>
        <p:nvPicPr>
          <p:cNvPr id="4" name="Picture 3" descr="elka"/>
          <p:cNvPicPr>
            <a:picLocks noChangeAspect="1"/>
          </p:cNvPicPr>
          <p:nvPr/>
        </p:nvPicPr>
        <p:blipFill>
          <a:blip r:embed="rId3"/>
          <a:stretch>
            <a:fillRect/>
          </a:stretch>
        </p:blipFill>
        <p:spPr>
          <a:xfrm>
            <a:off x="7268210" y="1485900"/>
            <a:ext cx="4923790" cy="535749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709889" y="1714482"/>
            <a:ext cx="5127031" cy="799484"/>
          </a:xfrm>
        </p:spPr>
        <p:txBody>
          <a:bodyPr>
            <a:normAutofit/>
          </a:bodyPr>
          <a:lstStyle/>
          <a:p>
            <a:pPr algn="ctr"/>
            <a:r>
              <a:rPr lang="hu-HU" dirty="0" err="1">
                <a:solidFill>
                  <a:srgbClr val="0070C0"/>
                </a:solidFill>
              </a:rPr>
              <a:t>Kite</a:t>
            </a:r>
            <a:endParaRPr lang="hu-HU" dirty="0">
              <a:solidFill>
                <a:srgbClr val="0070C0"/>
              </a:solidFill>
            </a:endParaRPr>
          </a:p>
        </p:txBody>
      </p:sp>
      <p:sp>
        <p:nvSpPr>
          <p:cNvPr id="3" name="Tartalom helye 2"/>
          <p:cNvSpPr>
            <a:spLocks noGrp="1"/>
          </p:cNvSpPr>
          <p:nvPr>
            <p:ph idx="1"/>
          </p:nvPr>
        </p:nvSpPr>
        <p:spPr>
          <a:xfrm>
            <a:off x="709930" y="2513965"/>
            <a:ext cx="5126990" cy="2618740"/>
          </a:xfrm>
          <a:gradFill>
            <a:gsLst>
              <a:gs pos="0">
                <a:srgbClr val="FECF40"/>
              </a:gs>
              <a:gs pos="100000">
                <a:srgbClr val="846C21"/>
              </a:gs>
            </a:gsLst>
            <a:lin scaled="0"/>
          </a:gradFill>
        </p:spPr>
        <p:txBody>
          <a:bodyPr>
            <a:normAutofit/>
          </a:bodyPr>
          <a:lstStyle/>
          <a:p>
            <a:pPr marL="0" indent="0">
              <a:buNone/>
            </a:pPr>
            <a:r>
              <a:rPr lang="en-US" sz="1800" dirty="0"/>
              <a:t>The person with a kite pattern may be a 'high flyer'. </a:t>
            </a:r>
            <a:endParaRPr lang="en-US" sz="1800" dirty="0"/>
          </a:p>
          <a:p>
            <a:pPr marL="0" indent="0">
              <a:buNone/>
            </a:pPr>
            <a:r>
              <a:rPr lang="en-US" sz="1800" dirty="0"/>
              <a:t>All three planets in a grand trine are connected to a fourth planet, one by an opposition and the other two by sextiles. </a:t>
            </a:r>
            <a:endParaRPr lang="en-US" sz="1800" dirty="0"/>
          </a:p>
          <a:p>
            <a:pPr marL="0" indent="0">
              <a:buNone/>
            </a:pPr>
            <a:r>
              <a:rPr lang="en-US" sz="1800" dirty="0"/>
              <a:t>This is useful combination of tense and harmonious aspects in which the two planets connected by trines and sextiles provide outlets for the tension of the opposition.</a:t>
            </a:r>
            <a:endParaRPr lang="hu-HU" sz="1800" dirty="0"/>
          </a:p>
        </p:txBody>
      </p:sp>
      <p:pic>
        <p:nvPicPr>
          <p:cNvPr id="5" name="Kép 4" descr="A képen égbolt, objektum látható&#10;&#10;Automatikusan generált leírás"/>
          <p:cNvPicPr>
            <a:picLocks noChangeAspect="1"/>
          </p:cNvPicPr>
          <p:nvPr/>
        </p:nvPicPr>
        <p:blipFill rotWithShape="1">
          <a:blip r:embed="rId1">
            <a:extLst>
              <a:ext uri="{28A0092B-C50C-407E-A947-70E740481C1C}">
                <a14:useLocalDpi xmlns:a14="http://schemas.microsoft.com/office/drawing/2010/main" val="0"/>
              </a:ext>
            </a:extLst>
          </a:blip>
          <a:srcRect l="2082" r="1" b="1"/>
          <a:stretch>
            <a:fillRect/>
          </a:stretch>
        </p:blipFill>
        <p:spPr>
          <a:xfrm>
            <a:off x="6090613" y="640082"/>
            <a:ext cx="5461724" cy="5577837"/>
          </a:xfrm>
          <a:prstGeom prst="rect">
            <a:avLst/>
          </a:prstGeom>
          <a:effectLst/>
        </p:spPr>
      </p:pic>
      <p:pic>
        <p:nvPicPr>
          <p:cNvPr id="3076" name="Picture 3" descr="cropped-VIKTOR-ASTROLOGY-LOGO-1-1"/>
          <p:cNvPicPr>
            <a:picLocks noChangeAspect="1"/>
          </p:cNvPicPr>
          <p:nvPr>
            <p:ph sz="half" idx="2"/>
          </p:nvPr>
        </p:nvPicPr>
        <p:blipFill>
          <a:blip r:embed="rId2"/>
          <a:stretch>
            <a:fillRect/>
          </a:stretch>
        </p:blipFill>
        <p:spPr>
          <a:xfrm>
            <a:off x="5307965" y="6217920"/>
            <a:ext cx="1576070" cy="586105"/>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ECF40"/>
            </a:gs>
            <a:gs pos="100000">
              <a:srgbClr val="846C21"/>
            </a:gs>
          </a:gsLst>
          <a:lin ang="5400000" scaled="0"/>
        </a:gradFill>
        <a:effectLst/>
      </p:bgPr>
    </p:bg>
    <p:spTree>
      <p:nvGrpSpPr>
        <p:cNvPr id="1" name=""/>
        <p:cNvGrpSpPr/>
        <p:nvPr/>
      </p:nvGrpSpPr>
      <p:grpSpPr/>
      <p:pic>
        <p:nvPicPr>
          <p:cNvPr id="6" name="Picture 5" descr="sfadada"/>
          <p:cNvPicPr>
            <a:picLocks noChangeAspect="1"/>
          </p:cNvPicPr>
          <p:nvPr/>
        </p:nvPicPr>
        <p:blipFill>
          <a:blip r:embed="rId1"/>
          <a:stretch>
            <a:fillRect/>
          </a:stretch>
        </p:blipFill>
        <p:spPr>
          <a:xfrm>
            <a:off x="764540" y="1478915"/>
            <a:ext cx="3838575" cy="5372100"/>
          </a:xfrm>
          <a:prstGeom prst="rect">
            <a:avLst/>
          </a:prstGeom>
        </p:spPr>
      </p:pic>
      <p:pic>
        <p:nvPicPr>
          <p:cNvPr id="7" name="Picture 6" descr="CHART-SHAKIRA"/>
          <p:cNvPicPr>
            <a:picLocks noChangeAspect="1"/>
          </p:cNvPicPr>
          <p:nvPr/>
        </p:nvPicPr>
        <p:blipFill>
          <a:blip r:embed="rId2"/>
          <a:stretch>
            <a:fillRect/>
          </a:stretch>
        </p:blipFill>
        <p:spPr>
          <a:xfrm>
            <a:off x="4996815" y="-210185"/>
            <a:ext cx="7146925" cy="7146925"/>
          </a:xfrm>
          <a:prstGeom prst="rect">
            <a:avLst/>
          </a:prstGeom>
        </p:spPr>
      </p:pic>
      <p:sp>
        <p:nvSpPr>
          <p:cNvPr id="8" name="Text Box 7"/>
          <p:cNvSpPr txBox="1"/>
          <p:nvPr/>
        </p:nvSpPr>
        <p:spPr>
          <a:xfrm>
            <a:off x="170815" y="40640"/>
            <a:ext cx="5451475" cy="521970"/>
          </a:xfrm>
          <a:prstGeom prst="rect">
            <a:avLst/>
          </a:prstGeom>
          <a:noFill/>
        </p:spPr>
        <p:txBody>
          <a:bodyPr wrap="square" rtlCol="0" anchor="t">
            <a:spAutoFit/>
          </a:bodyPr>
          <a:p>
            <a:r>
              <a:rPr lang="en-GB" altLang="en-US" sz="2800" b="1"/>
              <a:t>FIXED T - SQUARE</a:t>
            </a:r>
            <a:endParaRPr lang="en-GB" altLang="en-US" sz="2800" b="1"/>
          </a:p>
        </p:txBody>
      </p:sp>
      <p:sp>
        <p:nvSpPr>
          <p:cNvPr id="9" name="Text Box 8"/>
          <p:cNvSpPr txBox="1"/>
          <p:nvPr/>
        </p:nvSpPr>
        <p:spPr>
          <a:xfrm>
            <a:off x="303530" y="562610"/>
            <a:ext cx="2433955" cy="829945"/>
          </a:xfrm>
          <a:prstGeom prst="rect">
            <a:avLst/>
          </a:prstGeom>
          <a:noFill/>
        </p:spPr>
        <p:txBody>
          <a:bodyPr wrap="none" rtlCol="0">
            <a:spAutoFit/>
          </a:bodyPr>
          <a:p>
            <a:r>
              <a:rPr lang="en-GB" altLang="en-US" sz="4800" b="1">
                <a:solidFill>
                  <a:schemeClr val="bg1"/>
                </a:solidFill>
              </a:rPr>
              <a:t>SHAKIRA</a:t>
            </a:r>
            <a:endParaRPr lang="en-GB" altLang="en-US" sz="4800" b="1">
              <a:solidFill>
                <a:schemeClr val="bg1"/>
              </a:solidFill>
            </a:endParaRPr>
          </a:p>
        </p:txBody>
      </p:sp>
      <p:pic>
        <p:nvPicPr>
          <p:cNvPr id="3076" name="Picture 3" descr="cropped-VIKTOR-ASTROLOGY-LOGO-1-1"/>
          <p:cNvPicPr>
            <a:picLocks noChangeAspect="1"/>
          </p:cNvPicPr>
          <p:nvPr/>
        </p:nvPicPr>
        <p:blipFill>
          <a:blip r:embed="rId3"/>
          <a:stretch>
            <a:fillRect/>
          </a:stretch>
        </p:blipFill>
        <p:spPr>
          <a:xfrm>
            <a:off x="4884420" y="6188075"/>
            <a:ext cx="1576070" cy="586105"/>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007BD3"/>
            </a:gs>
            <a:gs pos="100000">
              <a:srgbClr val="034373"/>
            </a:gs>
          </a:gsLst>
          <a:lin ang="5400000" scaled="0"/>
        </a:gradFill>
        <a:effectLst/>
      </p:bgPr>
    </p:bg>
    <p:spTree>
      <p:nvGrpSpPr>
        <p:cNvPr id="1" name=""/>
        <p:cNvGrpSpPr/>
        <p:nvPr/>
      </p:nvGrpSpPr>
      <p:grpSpPr/>
      <p:sp>
        <p:nvSpPr>
          <p:cNvPr id="8" name="Text Box 7"/>
          <p:cNvSpPr txBox="1"/>
          <p:nvPr/>
        </p:nvSpPr>
        <p:spPr>
          <a:xfrm>
            <a:off x="303530" y="231775"/>
            <a:ext cx="5451475" cy="521970"/>
          </a:xfrm>
          <a:prstGeom prst="rect">
            <a:avLst/>
          </a:prstGeom>
          <a:noFill/>
        </p:spPr>
        <p:txBody>
          <a:bodyPr wrap="square" rtlCol="0" anchor="t">
            <a:spAutoFit/>
          </a:bodyPr>
          <a:p>
            <a:r>
              <a:rPr lang="en-GB" altLang="en-US" sz="2800" b="1"/>
              <a:t>MUTABLE T-SQUARE</a:t>
            </a:r>
            <a:endParaRPr lang="en-GB" altLang="en-US" sz="2800" b="1"/>
          </a:p>
        </p:txBody>
      </p:sp>
      <p:sp>
        <p:nvSpPr>
          <p:cNvPr id="9" name="Text Box 8"/>
          <p:cNvSpPr txBox="1"/>
          <p:nvPr/>
        </p:nvSpPr>
        <p:spPr>
          <a:xfrm>
            <a:off x="303530" y="885190"/>
            <a:ext cx="4530725" cy="706755"/>
          </a:xfrm>
          <a:prstGeom prst="rect">
            <a:avLst/>
          </a:prstGeom>
          <a:noFill/>
        </p:spPr>
        <p:txBody>
          <a:bodyPr wrap="none" rtlCol="0">
            <a:spAutoFit/>
          </a:bodyPr>
          <a:p>
            <a:r>
              <a:rPr lang="en-GB" altLang="en-US" sz="4000" b="1">
                <a:solidFill>
                  <a:schemeClr val="bg1"/>
                </a:solidFill>
              </a:rPr>
              <a:t>ALANIS MORISSETTE</a:t>
            </a:r>
            <a:endParaRPr lang="en-GB" altLang="en-US" sz="4000" b="1">
              <a:solidFill>
                <a:schemeClr val="bg1"/>
              </a:solidFill>
            </a:endParaRPr>
          </a:p>
        </p:txBody>
      </p:sp>
      <p:pic>
        <p:nvPicPr>
          <p:cNvPr id="3076" name="Picture 3" descr="cropped-VIKTOR-ASTROLOGY-LOGO-1-1"/>
          <p:cNvPicPr>
            <a:picLocks noChangeAspect="1"/>
          </p:cNvPicPr>
          <p:nvPr/>
        </p:nvPicPr>
        <p:blipFill>
          <a:blip r:embed="rId1"/>
          <a:stretch>
            <a:fillRect/>
          </a:stretch>
        </p:blipFill>
        <p:spPr>
          <a:xfrm>
            <a:off x="4884420" y="6188075"/>
            <a:ext cx="1576070" cy="586105"/>
          </a:xfrm>
          <a:prstGeom prst="rect">
            <a:avLst/>
          </a:prstGeom>
          <a:noFill/>
          <a:ln w="9525">
            <a:noFill/>
          </a:ln>
        </p:spPr>
      </p:pic>
      <p:pic>
        <p:nvPicPr>
          <p:cNvPr id="2" name="Picture 1" descr="CHART-ALANIS-MORISETTE"/>
          <p:cNvPicPr>
            <a:picLocks noChangeAspect="1"/>
          </p:cNvPicPr>
          <p:nvPr/>
        </p:nvPicPr>
        <p:blipFill>
          <a:blip r:embed="rId2"/>
          <a:stretch>
            <a:fillRect/>
          </a:stretch>
        </p:blipFill>
        <p:spPr>
          <a:xfrm>
            <a:off x="5200015" y="-363855"/>
            <a:ext cx="7065010" cy="7065010"/>
          </a:xfrm>
          <a:prstGeom prst="rect">
            <a:avLst/>
          </a:prstGeom>
        </p:spPr>
      </p:pic>
      <p:pic>
        <p:nvPicPr>
          <p:cNvPr id="3" name="Picture 2" descr="517e8c06e7d8a06cb57f8708df749104"/>
          <p:cNvPicPr>
            <a:picLocks noChangeAspect="1"/>
          </p:cNvPicPr>
          <p:nvPr/>
        </p:nvPicPr>
        <p:blipFill>
          <a:blip r:embed="rId3"/>
          <a:stretch>
            <a:fillRect/>
          </a:stretch>
        </p:blipFill>
        <p:spPr>
          <a:xfrm>
            <a:off x="1231900" y="1344295"/>
            <a:ext cx="3047365" cy="552196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7B32B2"/>
            </a:gs>
            <a:gs pos="100000">
              <a:srgbClr val="401A5D"/>
            </a:gs>
          </a:gsLst>
          <a:lin ang="5400000" scaled="0"/>
        </a:gradFill>
        <a:effectLst/>
      </p:bgPr>
    </p:bg>
    <p:spTree>
      <p:nvGrpSpPr>
        <p:cNvPr id="1" name=""/>
        <p:cNvGrpSpPr/>
        <p:nvPr/>
      </p:nvGrpSpPr>
      <p:grpSpPr/>
      <p:sp>
        <p:nvSpPr>
          <p:cNvPr id="8" name="Text Box 7"/>
          <p:cNvSpPr txBox="1"/>
          <p:nvPr/>
        </p:nvSpPr>
        <p:spPr>
          <a:xfrm>
            <a:off x="170815" y="40640"/>
            <a:ext cx="5451475" cy="521970"/>
          </a:xfrm>
          <a:prstGeom prst="rect">
            <a:avLst/>
          </a:prstGeom>
          <a:noFill/>
        </p:spPr>
        <p:txBody>
          <a:bodyPr wrap="square" rtlCol="0" anchor="t">
            <a:spAutoFit/>
          </a:bodyPr>
          <a:p>
            <a:r>
              <a:rPr lang="en-GB" altLang="en-US" sz="2800" b="1"/>
              <a:t>CARDINAL T-SQUARE</a:t>
            </a:r>
            <a:endParaRPr lang="en-GB" altLang="en-US" sz="2800" b="1"/>
          </a:p>
        </p:txBody>
      </p:sp>
      <p:sp>
        <p:nvSpPr>
          <p:cNvPr id="9" name="Text Box 8"/>
          <p:cNvSpPr txBox="1"/>
          <p:nvPr/>
        </p:nvSpPr>
        <p:spPr>
          <a:xfrm>
            <a:off x="303530" y="562610"/>
            <a:ext cx="3373755" cy="768350"/>
          </a:xfrm>
          <a:prstGeom prst="rect">
            <a:avLst/>
          </a:prstGeom>
          <a:noFill/>
        </p:spPr>
        <p:txBody>
          <a:bodyPr wrap="none" rtlCol="0">
            <a:spAutoFit/>
          </a:bodyPr>
          <a:p>
            <a:r>
              <a:rPr lang="en-GB" altLang="en-US" sz="4400" b="1">
                <a:solidFill>
                  <a:schemeClr val="bg1"/>
                </a:solidFill>
              </a:rPr>
              <a:t>SUSAN BOYLE</a:t>
            </a:r>
            <a:endParaRPr lang="en-GB" altLang="en-US" sz="4400" b="1">
              <a:solidFill>
                <a:schemeClr val="bg1"/>
              </a:solidFill>
            </a:endParaRPr>
          </a:p>
        </p:txBody>
      </p:sp>
      <p:pic>
        <p:nvPicPr>
          <p:cNvPr id="3076" name="Picture 3" descr="cropped-VIKTOR-ASTROLOGY-LOGO-1-1"/>
          <p:cNvPicPr>
            <a:picLocks noChangeAspect="1"/>
          </p:cNvPicPr>
          <p:nvPr/>
        </p:nvPicPr>
        <p:blipFill>
          <a:blip r:embed="rId1"/>
          <a:stretch>
            <a:fillRect/>
          </a:stretch>
        </p:blipFill>
        <p:spPr>
          <a:xfrm>
            <a:off x="4884420" y="6188075"/>
            <a:ext cx="1576070" cy="586105"/>
          </a:xfrm>
          <a:prstGeom prst="rect">
            <a:avLst/>
          </a:prstGeom>
          <a:noFill/>
          <a:ln w="9525">
            <a:noFill/>
          </a:ln>
        </p:spPr>
      </p:pic>
      <p:pic>
        <p:nvPicPr>
          <p:cNvPr id="2" name="Picture 1" descr="CHART-SUSAN-BOYLE"/>
          <p:cNvPicPr>
            <a:picLocks noChangeAspect="1"/>
          </p:cNvPicPr>
          <p:nvPr/>
        </p:nvPicPr>
        <p:blipFill>
          <a:blip r:embed="rId2"/>
          <a:stretch>
            <a:fillRect/>
          </a:stretch>
        </p:blipFill>
        <p:spPr>
          <a:xfrm>
            <a:off x="5027295" y="-193675"/>
            <a:ext cx="6887845" cy="6985000"/>
          </a:xfrm>
          <a:prstGeom prst="rect">
            <a:avLst/>
          </a:prstGeom>
        </p:spPr>
      </p:pic>
      <p:pic>
        <p:nvPicPr>
          <p:cNvPr id="3" name="Picture 2" descr="3402cf9e31e446cb6f3bb5a16df20025"/>
          <p:cNvPicPr>
            <a:picLocks noChangeAspect="1"/>
          </p:cNvPicPr>
          <p:nvPr/>
        </p:nvPicPr>
        <p:blipFill>
          <a:blip r:embed="rId3"/>
          <a:stretch>
            <a:fillRect/>
          </a:stretch>
        </p:blipFill>
        <p:spPr>
          <a:xfrm>
            <a:off x="170815" y="1534160"/>
            <a:ext cx="5070475" cy="50704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Text Box 1"/>
          <p:cNvSpPr txBox="1"/>
          <p:nvPr/>
        </p:nvSpPr>
        <p:spPr>
          <a:xfrm>
            <a:off x="3597910" y="2794635"/>
            <a:ext cx="4996180" cy="922020"/>
          </a:xfrm>
          <a:prstGeom prst="rect">
            <a:avLst/>
          </a:prstGeom>
          <a:noFill/>
        </p:spPr>
        <p:txBody>
          <a:bodyPr wrap="none" rtlCol="0">
            <a:spAutoFit/>
          </a:bodyPr>
          <a:p>
            <a:r>
              <a:rPr lang="en-GB" altLang="en-US" sz="5400" noProof="1">
                <a:gradFill>
                  <a:gsLst>
                    <a:gs pos="0">
                      <a:srgbClr val="FECF40"/>
                    </a:gs>
                    <a:gs pos="100000">
                      <a:srgbClr val="846C21"/>
                    </a:gs>
                  </a:gsLst>
                  <a:lin scaled="0"/>
                </a:gradFill>
                <a:latin typeface="Arial" panose="020B0604020202020204" pitchFamily="34" charset="0"/>
                <a:ea typeface="+mn-ea"/>
                <a:cs typeface="+mn-cs"/>
              </a:rPr>
              <a:t>- THANK YOU -</a:t>
            </a:r>
            <a:endParaRPr lang="en-GB" altLang="en-US" sz="5400" noProof="1">
              <a:gradFill>
                <a:gsLst>
                  <a:gs pos="0">
                    <a:srgbClr val="FECF40"/>
                  </a:gs>
                  <a:gs pos="100000">
                    <a:srgbClr val="846C21"/>
                  </a:gs>
                </a:gsLst>
                <a:lin scaled="0"/>
              </a:gradFill>
            </a:endParaRPr>
          </a:p>
        </p:txBody>
      </p:sp>
      <p:pic>
        <p:nvPicPr>
          <p:cNvPr id="105475" name="Picture 3" descr="cropped-VIKTOR-ASTROLOGY-LOGO-1-1"/>
          <p:cNvPicPr>
            <a:picLocks noChangeAspect="1"/>
          </p:cNvPicPr>
          <p:nvPr/>
        </p:nvPicPr>
        <p:blipFill>
          <a:blip r:embed="rId2"/>
          <a:stretch>
            <a:fillRect/>
          </a:stretch>
        </p:blipFill>
        <p:spPr>
          <a:xfrm>
            <a:off x="4892675" y="5891213"/>
            <a:ext cx="2406650" cy="895350"/>
          </a:xfrm>
          <a:prstGeom prst="rect">
            <a:avLst/>
          </a:prstGeom>
          <a:solidFill>
            <a:schemeClr val="tx1">
              <a:alpha val="50999"/>
            </a:schemeClr>
          </a:solidFill>
          <a:ln w="9525">
            <a:noFill/>
          </a:ln>
        </p:spPr>
      </p:pic>
    </p:spTree>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6340</Words>
  <Application>WPS Presentation</Application>
  <PresentationFormat>Widescreen</PresentationFormat>
  <Paragraphs>187</Paragraphs>
  <Slides>23</Slides>
  <Notes>0</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23</vt:i4>
      </vt:variant>
    </vt:vector>
  </HeadingPairs>
  <TitlesOfParts>
    <vt:vector size="33" baseType="lpstr">
      <vt:lpstr>Arial</vt:lpstr>
      <vt:lpstr>SimSun</vt:lpstr>
      <vt:lpstr>Wingdings</vt:lpstr>
      <vt:lpstr>DFMincho-UB</vt:lpstr>
      <vt:lpstr>Calibri Light</vt:lpstr>
      <vt:lpstr>Microsoft YaHei</vt:lpstr>
      <vt:lpstr>Arial Unicode MS</vt:lpstr>
      <vt:lpstr>Calibri</vt:lpstr>
      <vt:lpstr>Office-téma</vt:lpstr>
      <vt:lpstr>1_Office-téma</vt:lpstr>
      <vt:lpstr>Aspect  Masterclass </vt:lpstr>
      <vt:lpstr>Chart shapes</vt:lpstr>
      <vt:lpstr>Seesaw</vt:lpstr>
      <vt:lpstr>Bowl</vt:lpstr>
      <vt:lpstr>Splash</vt:lpstr>
      <vt:lpstr>Bundle </vt:lpstr>
      <vt:lpstr>Locomotive</vt:lpstr>
      <vt:lpstr>Splay</vt:lpstr>
      <vt:lpstr>Bucket</vt:lpstr>
      <vt:lpstr>Aspect shapes</vt:lpstr>
      <vt:lpstr>The cradle</vt:lpstr>
      <vt:lpstr>Grand cross</vt:lpstr>
      <vt:lpstr>Grand cross</vt:lpstr>
      <vt:lpstr>Grand cross</vt:lpstr>
      <vt:lpstr>Grand trine</vt:lpstr>
      <vt:lpstr>PowerPoint 演示文稿</vt:lpstr>
      <vt:lpstr>Mystic rectangle</vt:lpstr>
      <vt:lpstr>PowerPoint 演示文稿</vt:lpstr>
      <vt:lpstr>Kite</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Astrology Beginners Lesson 8</dc:title>
  <dc:creator>Laszlo Simon</dc:creator>
  <cp:lastModifiedBy>WEB LAND LTD</cp:lastModifiedBy>
  <cp:revision>10</cp:revision>
  <dcterms:created xsi:type="dcterms:W3CDTF">2020-05-14T13:42:00Z</dcterms:created>
  <dcterms:modified xsi:type="dcterms:W3CDTF">2020-05-16T11:46:48Z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2057-11.2.0.9327</vt:lpwstr>
  </property>
</Properties>
</file>